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5"/>
  </p:notesMasterIdLst>
  <p:sldIdLst>
    <p:sldId id="256" r:id="rId2"/>
    <p:sldId id="257" r:id="rId3"/>
    <p:sldId id="258" r:id="rId4"/>
    <p:sldId id="259" r:id="rId5"/>
    <p:sldId id="263" r:id="rId6"/>
    <p:sldId id="261" r:id="rId7"/>
    <p:sldId id="270" r:id="rId8"/>
    <p:sldId id="271" r:id="rId9"/>
    <p:sldId id="262" r:id="rId10"/>
    <p:sldId id="264" r:id="rId11"/>
    <p:sldId id="268" r:id="rId12"/>
    <p:sldId id="266"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2C0620-9595-4A3B-9868-426A235D1A45}" v="3430" dt="2021-12-03T00:08:47.008"/>
    <p1510:client id="{258A0030-3B2A-4E27-93A4-D204E9B55BDD}" v="13" dt="2021-12-02T18:53:55.317"/>
    <p1510:client id="{85617926-155F-4B52-810B-90F409741D3E}" v="1934" dt="2021-12-02T02:59:32.4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6239" autoAdjust="0"/>
  </p:normalViewPr>
  <p:slideViewPr>
    <p:cSldViewPr snapToGrid="0">
      <p:cViewPr varScale="1">
        <p:scale>
          <a:sx n="87" d="100"/>
          <a:sy n="87" d="100"/>
        </p:scale>
        <p:origin x="1512"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1EC486-48CE-4870-B6C2-C3DBCC5AA487}" type="doc">
      <dgm:prSet loTypeId="urn:microsoft.com/office/officeart/2005/8/layout/default" loCatId="list" qsTypeId="urn:microsoft.com/office/officeart/2005/8/quickstyle/simple2" qsCatId="simple" csTypeId="urn:microsoft.com/office/officeart/2005/8/colors/accent3_2" csCatId="accent3" phldr="1"/>
      <dgm:spPr/>
      <dgm:t>
        <a:bodyPr/>
        <a:lstStyle/>
        <a:p>
          <a:endParaRPr lang="en-US"/>
        </a:p>
      </dgm:t>
    </dgm:pt>
    <dgm:pt modelId="{8114895D-7F8A-4791-BDA6-99FFF2EA8A8A}">
      <dgm:prSet phldrT="[Text]" custT="1"/>
      <dgm:spPr/>
      <dgm:t>
        <a:bodyPr/>
        <a:lstStyle/>
        <a:p>
          <a:endParaRPr lang="en-US" sz="2400" b="1" dirty="0"/>
        </a:p>
      </dgm:t>
    </dgm:pt>
    <dgm:pt modelId="{464EE1F1-80B6-4B06-9D86-164E0B2B4AD3}" type="sibTrans" cxnId="{CAB3CE37-488C-4E7D-BD6A-449BFDFDF2A5}">
      <dgm:prSet/>
      <dgm:spPr/>
      <dgm:t>
        <a:bodyPr/>
        <a:lstStyle/>
        <a:p>
          <a:endParaRPr lang="en-US"/>
        </a:p>
      </dgm:t>
    </dgm:pt>
    <dgm:pt modelId="{B9418ED9-68DD-4DD0-A913-C23C7C21C3BA}" type="parTrans" cxnId="{CAB3CE37-488C-4E7D-BD6A-449BFDFDF2A5}">
      <dgm:prSet/>
      <dgm:spPr/>
      <dgm:t>
        <a:bodyPr/>
        <a:lstStyle/>
        <a:p>
          <a:endParaRPr lang="en-US"/>
        </a:p>
      </dgm:t>
    </dgm:pt>
    <dgm:pt modelId="{223D0FB7-9A72-4DF7-B969-79203A6B22F1}">
      <dgm:prSet phldrT="[Text]" custT="1"/>
      <dgm:spPr/>
      <dgm:t>
        <a:bodyPr/>
        <a:lstStyle/>
        <a:p>
          <a:endParaRPr lang="en-US" sz="2400" b="1" dirty="0"/>
        </a:p>
      </dgm:t>
    </dgm:pt>
    <dgm:pt modelId="{799DF386-51F4-486C-87C0-704EBD7B657B}" type="sibTrans" cxnId="{3EE72F8A-35C0-4CB8-9A6A-DB0FE4884EAB}">
      <dgm:prSet/>
      <dgm:spPr/>
      <dgm:t>
        <a:bodyPr/>
        <a:lstStyle/>
        <a:p>
          <a:endParaRPr lang="en-US"/>
        </a:p>
      </dgm:t>
    </dgm:pt>
    <dgm:pt modelId="{2465270F-8C68-481D-A294-E91BFA2F4C6C}" type="parTrans" cxnId="{3EE72F8A-35C0-4CB8-9A6A-DB0FE4884EAB}">
      <dgm:prSet/>
      <dgm:spPr/>
      <dgm:t>
        <a:bodyPr/>
        <a:lstStyle/>
        <a:p>
          <a:endParaRPr lang="en-US"/>
        </a:p>
      </dgm:t>
    </dgm:pt>
    <dgm:pt modelId="{AC4C8024-0C95-47F8-A0C0-6D4DC5470363}">
      <dgm:prSet phldrT="[Text]" custT="1"/>
      <dgm:spPr/>
      <dgm:t>
        <a:bodyPr/>
        <a:lstStyle/>
        <a:p>
          <a:endParaRPr lang="en-US" sz="2400" b="1" dirty="0"/>
        </a:p>
      </dgm:t>
    </dgm:pt>
    <dgm:pt modelId="{C02FADC2-FE9E-49CB-860A-307EF3E1F2A0}" type="sibTrans" cxnId="{3C851199-1BDF-4F67-B1A3-D3B517C8A793}">
      <dgm:prSet/>
      <dgm:spPr/>
      <dgm:t>
        <a:bodyPr/>
        <a:lstStyle/>
        <a:p>
          <a:endParaRPr lang="en-US"/>
        </a:p>
      </dgm:t>
    </dgm:pt>
    <dgm:pt modelId="{4DE7103A-0E7C-4096-8576-B3FF175B22E6}" type="parTrans" cxnId="{3C851199-1BDF-4F67-B1A3-D3B517C8A793}">
      <dgm:prSet/>
      <dgm:spPr/>
      <dgm:t>
        <a:bodyPr/>
        <a:lstStyle/>
        <a:p>
          <a:endParaRPr lang="en-US"/>
        </a:p>
      </dgm:t>
    </dgm:pt>
    <dgm:pt modelId="{72EBC3CB-43D4-43BA-BA91-5A47685C4194}">
      <dgm:prSet phldrT="[Text]" custT="1"/>
      <dgm:spPr/>
      <dgm:t>
        <a:bodyPr/>
        <a:lstStyle/>
        <a:p>
          <a:endParaRPr lang="en-US" sz="2400" b="1" dirty="0"/>
        </a:p>
      </dgm:t>
    </dgm:pt>
    <dgm:pt modelId="{1A0FD453-4AD7-420B-81A0-723F72138DAC}" type="sibTrans" cxnId="{887E6E27-0BD2-44A7-912D-878FBCB45AE8}">
      <dgm:prSet/>
      <dgm:spPr/>
      <dgm:t>
        <a:bodyPr/>
        <a:lstStyle/>
        <a:p>
          <a:endParaRPr lang="en-US"/>
        </a:p>
      </dgm:t>
    </dgm:pt>
    <dgm:pt modelId="{96A95165-4440-4BAE-8D21-50AE96577FBB}" type="parTrans" cxnId="{887E6E27-0BD2-44A7-912D-878FBCB45AE8}">
      <dgm:prSet/>
      <dgm:spPr/>
      <dgm:t>
        <a:bodyPr/>
        <a:lstStyle/>
        <a:p>
          <a:endParaRPr lang="en-US"/>
        </a:p>
      </dgm:t>
    </dgm:pt>
    <dgm:pt modelId="{D9684AEB-E337-489A-B811-485EBD026238}" type="pres">
      <dgm:prSet presAssocID="{7A1EC486-48CE-4870-B6C2-C3DBCC5AA487}" presName="diagram" presStyleCnt="0">
        <dgm:presLayoutVars>
          <dgm:dir/>
          <dgm:resizeHandles val="exact"/>
        </dgm:presLayoutVars>
      </dgm:prSet>
      <dgm:spPr/>
    </dgm:pt>
    <dgm:pt modelId="{14E2E69D-9FAB-468C-844F-0820E4C3C347}" type="pres">
      <dgm:prSet presAssocID="{8114895D-7F8A-4791-BDA6-99FFF2EA8A8A}" presName="node" presStyleLbl="node1" presStyleIdx="0" presStyleCnt="4">
        <dgm:presLayoutVars>
          <dgm:bulletEnabled val="1"/>
        </dgm:presLayoutVars>
      </dgm:prSet>
      <dgm:spPr/>
    </dgm:pt>
    <dgm:pt modelId="{3BE993E7-E78D-4D84-B8F6-706AFEF65A39}" type="pres">
      <dgm:prSet presAssocID="{464EE1F1-80B6-4B06-9D86-164E0B2B4AD3}" presName="sibTrans" presStyleCnt="0"/>
      <dgm:spPr/>
    </dgm:pt>
    <dgm:pt modelId="{9BA70EB9-E5E1-4030-8473-C883B556CFF1}" type="pres">
      <dgm:prSet presAssocID="{223D0FB7-9A72-4DF7-B969-79203A6B22F1}" presName="node" presStyleLbl="node1" presStyleIdx="1" presStyleCnt="4">
        <dgm:presLayoutVars>
          <dgm:bulletEnabled val="1"/>
        </dgm:presLayoutVars>
      </dgm:prSet>
      <dgm:spPr/>
    </dgm:pt>
    <dgm:pt modelId="{1B07AC05-C0CC-4826-AD24-72E70EC1B060}" type="pres">
      <dgm:prSet presAssocID="{799DF386-51F4-486C-87C0-704EBD7B657B}" presName="sibTrans" presStyleCnt="0"/>
      <dgm:spPr/>
    </dgm:pt>
    <dgm:pt modelId="{14ED14C8-724C-4FDD-934C-9F5AC9E56E18}" type="pres">
      <dgm:prSet presAssocID="{AC4C8024-0C95-47F8-A0C0-6D4DC5470363}" presName="node" presStyleLbl="node1" presStyleIdx="2" presStyleCnt="4">
        <dgm:presLayoutVars>
          <dgm:bulletEnabled val="1"/>
        </dgm:presLayoutVars>
      </dgm:prSet>
      <dgm:spPr/>
    </dgm:pt>
    <dgm:pt modelId="{1A575207-1C6F-497B-9136-23356D0D3674}" type="pres">
      <dgm:prSet presAssocID="{C02FADC2-FE9E-49CB-860A-307EF3E1F2A0}" presName="sibTrans" presStyleCnt="0"/>
      <dgm:spPr/>
    </dgm:pt>
    <dgm:pt modelId="{8AF627B1-0909-4270-8D8B-97EDA5CFBED8}" type="pres">
      <dgm:prSet presAssocID="{72EBC3CB-43D4-43BA-BA91-5A47685C4194}" presName="node" presStyleLbl="node1" presStyleIdx="3" presStyleCnt="4">
        <dgm:presLayoutVars>
          <dgm:bulletEnabled val="1"/>
        </dgm:presLayoutVars>
      </dgm:prSet>
      <dgm:spPr/>
    </dgm:pt>
  </dgm:ptLst>
  <dgm:cxnLst>
    <dgm:cxn modelId="{D1EA8D0B-0FDF-4E44-A682-B998C249DA9B}" type="presOf" srcId="{223D0FB7-9A72-4DF7-B969-79203A6B22F1}" destId="{9BA70EB9-E5E1-4030-8473-C883B556CFF1}" srcOrd="0" destOrd="0" presId="urn:microsoft.com/office/officeart/2005/8/layout/default"/>
    <dgm:cxn modelId="{887E6E27-0BD2-44A7-912D-878FBCB45AE8}" srcId="{7A1EC486-48CE-4870-B6C2-C3DBCC5AA487}" destId="{72EBC3CB-43D4-43BA-BA91-5A47685C4194}" srcOrd="3" destOrd="0" parTransId="{96A95165-4440-4BAE-8D21-50AE96577FBB}" sibTransId="{1A0FD453-4AD7-420B-81A0-723F72138DAC}"/>
    <dgm:cxn modelId="{CAB3CE37-488C-4E7D-BD6A-449BFDFDF2A5}" srcId="{7A1EC486-48CE-4870-B6C2-C3DBCC5AA487}" destId="{8114895D-7F8A-4791-BDA6-99FFF2EA8A8A}" srcOrd="0" destOrd="0" parTransId="{B9418ED9-68DD-4DD0-A913-C23C7C21C3BA}" sibTransId="{464EE1F1-80B6-4B06-9D86-164E0B2B4AD3}"/>
    <dgm:cxn modelId="{84A65164-E93C-4A46-89AF-A1CA2E5E88D8}" type="presOf" srcId="{7A1EC486-48CE-4870-B6C2-C3DBCC5AA487}" destId="{D9684AEB-E337-489A-B811-485EBD026238}" srcOrd="0" destOrd="0" presId="urn:microsoft.com/office/officeart/2005/8/layout/default"/>
    <dgm:cxn modelId="{BCDF6566-0C9B-4353-B515-D548108D9921}" type="presOf" srcId="{72EBC3CB-43D4-43BA-BA91-5A47685C4194}" destId="{8AF627B1-0909-4270-8D8B-97EDA5CFBED8}" srcOrd="0" destOrd="0" presId="urn:microsoft.com/office/officeart/2005/8/layout/default"/>
    <dgm:cxn modelId="{3EE72F8A-35C0-4CB8-9A6A-DB0FE4884EAB}" srcId="{7A1EC486-48CE-4870-B6C2-C3DBCC5AA487}" destId="{223D0FB7-9A72-4DF7-B969-79203A6B22F1}" srcOrd="1" destOrd="0" parTransId="{2465270F-8C68-481D-A294-E91BFA2F4C6C}" sibTransId="{799DF386-51F4-486C-87C0-704EBD7B657B}"/>
    <dgm:cxn modelId="{3C851199-1BDF-4F67-B1A3-D3B517C8A793}" srcId="{7A1EC486-48CE-4870-B6C2-C3DBCC5AA487}" destId="{AC4C8024-0C95-47F8-A0C0-6D4DC5470363}" srcOrd="2" destOrd="0" parTransId="{4DE7103A-0E7C-4096-8576-B3FF175B22E6}" sibTransId="{C02FADC2-FE9E-49CB-860A-307EF3E1F2A0}"/>
    <dgm:cxn modelId="{4C8981AF-4656-4B6C-AFE9-3B8E725E5312}" type="presOf" srcId="{8114895D-7F8A-4791-BDA6-99FFF2EA8A8A}" destId="{14E2E69D-9FAB-468C-844F-0820E4C3C347}" srcOrd="0" destOrd="0" presId="urn:microsoft.com/office/officeart/2005/8/layout/default"/>
    <dgm:cxn modelId="{8D3015E0-7689-430B-BE92-874A6A332A0D}" type="presOf" srcId="{AC4C8024-0C95-47F8-A0C0-6D4DC5470363}" destId="{14ED14C8-724C-4FDD-934C-9F5AC9E56E18}" srcOrd="0" destOrd="0" presId="urn:microsoft.com/office/officeart/2005/8/layout/default"/>
    <dgm:cxn modelId="{BABB57C7-3852-4AA4-AFFD-4753C66F60EC}" type="presParOf" srcId="{D9684AEB-E337-489A-B811-485EBD026238}" destId="{14E2E69D-9FAB-468C-844F-0820E4C3C347}" srcOrd="0" destOrd="0" presId="urn:microsoft.com/office/officeart/2005/8/layout/default"/>
    <dgm:cxn modelId="{9D0C3009-B297-48FC-ACE1-BF900E132566}" type="presParOf" srcId="{D9684AEB-E337-489A-B811-485EBD026238}" destId="{3BE993E7-E78D-4D84-B8F6-706AFEF65A39}" srcOrd="1" destOrd="0" presId="urn:microsoft.com/office/officeart/2005/8/layout/default"/>
    <dgm:cxn modelId="{B182AFB2-C6DF-4817-AFDA-16A0D679DB53}" type="presParOf" srcId="{D9684AEB-E337-489A-B811-485EBD026238}" destId="{9BA70EB9-E5E1-4030-8473-C883B556CFF1}" srcOrd="2" destOrd="0" presId="urn:microsoft.com/office/officeart/2005/8/layout/default"/>
    <dgm:cxn modelId="{D9065218-E7FA-40B7-9976-95AFC12B00E5}" type="presParOf" srcId="{D9684AEB-E337-489A-B811-485EBD026238}" destId="{1B07AC05-C0CC-4826-AD24-72E70EC1B060}" srcOrd="3" destOrd="0" presId="urn:microsoft.com/office/officeart/2005/8/layout/default"/>
    <dgm:cxn modelId="{A5D802F8-CD50-45B7-9FFA-55A40F09B94D}" type="presParOf" srcId="{D9684AEB-E337-489A-B811-485EBD026238}" destId="{14ED14C8-724C-4FDD-934C-9F5AC9E56E18}" srcOrd="4" destOrd="0" presId="urn:microsoft.com/office/officeart/2005/8/layout/default"/>
    <dgm:cxn modelId="{F4D73D1B-0CA6-43BB-90CD-4892B6508958}" type="presParOf" srcId="{D9684AEB-E337-489A-B811-485EBD026238}" destId="{1A575207-1C6F-497B-9136-23356D0D3674}" srcOrd="5" destOrd="0" presId="urn:microsoft.com/office/officeart/2005/8/layout/default"/>
    <dgm:cxn modelId="{62E7FCE7-C89F-42C9-A348-C1D27546CACB}" type="presParOf" srcId="{D9684AEB-E337-489A-B811-485EBD026238}" destId="{8AF627B1-0909-4270-8D8B-97EDA5CFBED8}" srcOrd="6" destOrd="0" presId="urn:microsoft.com/office/officeart/2005/8/layout/default"/>
  </dgm:cxnLst>
  <dgm:bg>
    <a:effectLst>
      <a:outerShdw blurRad="63500" sx="102000" sy="102000" algn="ctr" rotWithShape="0">
        <a:prstClr val="black">
          <a:alpha val="40000"/>
        </a:prstClr>
      </a:outerShdw>
    </a:effect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8697BFE6-33DF-494C-83D8-6FAF9F18445C}" type="doc">
      <dgm:prSet loTypeId="urn:microsoft.com/office/officeart/2005/8/layout/chevron1" loCatId="process" qsTypeId="urn:microsoft.com/office/officeart/2005/8/quickstyle/simple2" qsCatId="simple" csTypeId="urn:microsoft.com/office/officeart/2005/8/colors/accent1_2" csCatId="accent1" phldr="1"/>
      <dgm:spPr/>
    </dgm:pt>
    <dgm:pt modelId="{57A8CCE1-0140-4FA2-9716-FE424F9E0D94}">
      <dgm:prSet phldrT="[Text]" custT="1"/>
      <dgm:spPr>
        <a:ln>
          <a:noFill/>
        </a:ln>
      </dgm:spPr>
      <dgm:t>
        <a:bodyPr/>
        <a:lstStyle/>
        <a:p>
          <a:pPr>
            <a:lnSpc>
              <a:spcPct val="100000"/>
            </a:lnSpc>
          </a:pPr>
          <a:r>
            <a:rPr lang="en-US" sz="1800" dirty="0"/>
            <a:t>Uploaded to </a:t>
          </a:r>
          <a:r>
            <a:rPr lang="en-US" sz="2000" b="1" dirty="0">
              <a:solidFill>
                <a:schemeClr val="bg1"/>
              </a:solidFill>
            </a:rPr>
            <a:t>AWS</a:t>
          </a:r>
          <a:r>
            <a:rPr lang="en-US" sz="1800" dirty="0"/>
            <a:t> (RDS &amp; S3)</a:t>
          </a:r>
        </a:p>
      </dgm:t>
    </dgm:pt>
    <dgm:pt modelId="{3C17BBBC-58FC-41A2-B0C7-8C2608D04AD2}" type="parTrans" cxnId="{E093E04C-1759-4D46-B4F8-22F070FE7525}">
      <dgm:prSet/>
      <dgm:spPr/>
      <dgm:t>
        <a:bodyPr/>
        <a:lstStyle/>
        <a:p>
          <a:endParaRPr lang="en-US"/>
        </a:p>
      </dgm:t>
    </dgm:pt>
    <dgm:pt modelId="{1D5BB752-19B3-4375-8D7E-40D52984C4C2}" type="sibTrans" cxnId="{E093E04C-1759-4D46-B4F8-22F070FE7525}">
      <dgm:prSet/>
      <dgm:spPr/>
      <dgm:t>
        <a:bodyPr/>
        <a:lstStyle/>
        <a:p>
          <a:endParaRPr lang="en-US"/>
        </a:p>
      </dgm:t>
    </dgm:pt>
    <dgm:pt modelId="{D9342441-FEFD-4B50-B1BE-099D4F1994CC}">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Tables created in </a:t>
          </a:r>
          <a:r>
            <a:rPr lang="en-US" sz="2000" b="1" kern="1200" dirty="0">
              <a:solidFill>
                <a:schemeClr val="bg1"/>
              </a:solidFill>
              <a:latin typeface="Georgia Pro Light"/>
              <a:ea typeface="+mn-ea"/>
              <a:cs typeface="+mn-cs"/>
            </a:rPr>
            <a:t>PgAdmin</a:t>
          </a:r>
          <a:endParaRPr lang="en-US" sz="1800" b="1" kern="1200" dirty="0">
            <a:solidFill>
              <a:schemeClr val="bg1"/>
            </a:solidFill>
            <a:latin typeface="Georgia Pro Light"/>
            <a:ea typeface="+mn-ea"/>
            <a:cs typeface="+mn-cs"/>
          </a:endParaRPr>
        </a:p>
      </dgm:t>
    </dgm:pt>
    <dgm:pt modelId="{E720CA25-0B8A-4B55-9118-DA146A331596}" type="parTrans" cxnId="{5743415B-5598-405B-A9ED-3B0A3DDBED7E}">
      <dgm:prSet/>
      <dgm:spPr/>
      <dgm:t>
        <a:bodyPr/>
        <a:lstStyle/>
        <a:p>
          <a:endParaRPr lang="en-US"/>
        </a:p>
      </dgm:t>
    </dgm:pt>
    <dgm:pt modelId="{E8009A3F-56D0-4F7D-B7EE-B065AAB3B744}" type="sibTrans" cxnId="{5743415B-5598-405B-A9ED-3B0A3DDBED7E}">
      <dgm:prSet/>
      <dgm:spPr/>
      <dgm:t>
        <a:bodyPr/>
        <a:lstStyle/>
        <a:p>
          <a:endParaRPr lang="en-US"/>
        </a:p>
      </dgm:t>
    </dgm:pt>
    <dgm:pt modelId="{F3BF5A23-F906-4199-A4CE-D0892AE2B242}">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Connected using </a:t>
          </a:r>
          <a:r>
            <a:rPr lang="en-US" sz="2000" b="1" kern="1200" dirty="0">
              <a:solidFill>
                <a:schemeClr val="bg1"/>
              </a:solidFill>
              <a:latin typeface="Georgia Pro Light"/>
              <a:ea typeface="+mn-ea"/>
              <a:cs typeface="+mn-cs"/>
            </a:rPr>
            <a:t>SQLAlchemy</a:t>
          </a:r>
          <a:endParaRPr lang="en-US" sz="1800" b="1" kern="1200" dirty="0">
            <a:solidFill>
              <a:schemeClr val="bg1"/>
            </a:solidFill>
            <a:latin typeface="Georgia Pro Light"/>
            <a:ea typeface="+mn-ea"/>
            <a:cs typeface="+mn-cs"/>
          </a:endParaRPr>
        </a:p>
      </dgm:t>
    </dgm:pt>
    <dgm:pt modelId="{D66B3D5D-09DA-4AA1-8E9B-31909381CA03}" type="parTrans" cxnId="{C19E8723-B8DF-43BD-B694-96B12F348357}">
      <dgm:prSet/>
      <dgm:spPr/>
      <dgm:t>
        <a:bodyPr/>
        <a:lstStyle/>
        <a:p>
          <a:endParaRPr lang="en-US"/>
        </a:p>
      </dgm:t>
    </dgm:pt>
    <dgm:pt modelId="{D2A98960-38D5-44D3-8C21-0E3C428A6D0B}" type="sibTrans" cxnId="{C19E8723-B8DF-43BD-B694-96B12F348357}">
      <dgm:prSet/>
      <dgm:spPr/>
      <dgm:t>
        <a:bodyPr/>
        <a:lstStyle/>
        <a:p>
          <a:endParaRPr lang="en-US"/>
        </a:p>
      </dgm:t>
    </dgm:pt>
    <dgm:pt modelId="{FC0B9C48-870A-49C1-BEF0-65EA777F2991}" type="pres">
      <dgm:prSet presAssocID="{8697BFE6-33DF-494C-83D8-6FAF9F18445C}" presName="Name0" presStyleCnt="0">
        <dgm:presLayoutVars>
          <dgm:dir/>
          <dgm:animLvl val="lvl"/>
          <dgm:resizeHandles val="exact"/>
        </dgm:presLayoutVars>
      </dgm:prSet>
      <dgm:spPr/>
    </dgm:pt>
    <dgm:pt modelId="{9147B608-051C-4E8D-923B-051F157BA50B}" type="pres">
      <dgm:prSet presAssocID="{57A8CCE1-0140-4FA2-9716-FE424F9E0D94}" presName="parTxOnly" presStyleLbl="node1" presStyleIdx="0" presStyleCnt="3" custScaleX="152476" custScaleY="153928">
        <dgm:presLayoutVars>
          <dgm:chMax val="0"/>
          <dgm:chPref val="0"/>
          <dgm:bulletEnabled val="1"/>
        </dgm:presLayoutVars>
      </dgm:prSet>
      <dgm:spPr/>
    </dgm:pt>
    <dgm:pt modelId="{FD4C6542-FA52-4182-AD7F-1BD4D8CA3249}" type="pres">
      <dgm:prSet presAssocID="{1D5BB752-19B3-4375-8D7E-40D52984C4C2}" presName="parTxOnlySpace" presStyleCnt="0"/>
      <dgm:spPr/>
    </dgm:pt>
    <dgm:pt modelId="{1C96A671-8CC6-471C-97BD-C42B942614E3}" type="pres">
      <dgm:prSet presAssocID="{D9342441-FEFD-4B50-B1BE-099D4F1994CC}" presName="parTxOnly" presStyleLbl="node1" presStyleIdx="1" presStyleCnt="3" custScaleX="154947" custScaleY="153928">
        <dgm:presLayoutVars>
          <dgm:chMax val="0"/>
          <dgm:chPref val="0"/>
          <dgm:bulletEnabled val="1"/>
        </dgm:presLayoutVars>
      </dgm:prSet>
      <dgm:spPr/>
    </dgm:pt>
    <dgm:pt modelId="{D20DF93A-1AB0-4350-8CB8-4FB26857A191}" type="pres">
      <dgm:prSet presAssocID="{E8009A3F-56D0-4F7D-B7EE-B065AAB3B744}" presName="parTxOnlySpace" presStyleCnt="0"/>
      <dgm:spPr/>
    </dgm:pt>
    <dgm:pt modelId="{5BC9CF69-9868-4A1A-9CEF-42F8A53CCA8C}" type="pres">
      <dgm:prSet presAssocID="{F3BF5A23-F906-4199-A4CE-D0892AE2B242}" presName="parTxOnly" presStyleLbl="node1" presStyleIdx="2" presStyleCnt="3" custScaleX="135948" custScaleY="151163">
        <dgm:presLayoutVars>
          <dgm:chMax val="0"/>
          <dgm:chPref val="0"/>
          <dgm:bulletEnabled val="1"/>
        </dgm:presLayoutVars>
      </dgm:prSet>
      <dgm:spPr/>
    </dgm:pt>
  </dgm:ptLst>
  <dgm:cxnLst>
    <dgm:cxn modelId="{899E2F1D-0FC4-4425-B9B6-5C58E72A60C3}" type="presOf" srcId="{D9342441-FEFD-4B50-B1BE-099D4F1994CC}" destId="{1C96A671-8CC6-471C-97BD-C42B942614E3}" srcOrd="0" destOrd="0" presId="urn:microsoft.com/office/officeart/2005/8/layout/chevron1"/>
    <dgm:cxn modelId="{C19E8723-B8DF-43BD-B694-96B12F348357}" srcId="{8697BFE6-33DF-494C-83D8-6FAF9F18445C}" destId="{F3BF5A23-F906-4199-A4CE-D0892AE2B242}" srcOrd="2" destOrd="0" parTransId="{D66B3D5D-09DA-4AA1-8E9B-31909381CA03}" sibTransId="{D2A98960-38D5-44D3-8C21-0E3C428A6D0B}"/>
    <dgm:cxn modelId="{5743415B-5598-405B-A9ED-3B0A3DDBED7E}" srcId="{8697BFE6-33DF-494C-83D8-6FAF9F18445C}" destId="{D9342441-FEFD-4B50-B1BE-099D4F1994CC}" srcOrd="1" destOrd="0" parTransId="{E720CA25-0B8A-4B55-9118-DA146A331596}" sibTransId="{E8009A3F-56D0-4F7D-B7EE-B065AAB3B744}"/>
    <dgm:cxn modelId="{1C04DD43-4C30-42B6-B045-39A1D72F5216}" type="presOf" srcId="{F3BF5A23-F906-4199-A4CE-D0892AE2B242}" destId="{5BC9CF69-9868-4A1A-9CEF-42F8A53CCA8C}" srcOrd="0" destOrd="0" presId="urn:microsoft.com/office/officeart/2005/8/layout/chevron1"/>
    <dgm:cxn modelId="{E093E04C-1759-4D46-B4F8-22F070FE7525}" srcId="{8697BFE6-33DF-494C-83D8-6FAF9F18445C}" destId="{57A8CCE1-0140-4FA2-9716-FE424F9E0D94}" srcOrd="0" destOrd="0" parTransId="{3C17BBBC-58FC-41A2-B0C7-8C2608D04AD2}" sibTransId="{1D5BB752-19B3-4375-8D7E-40D52984C4C2}"/>
    <dgm:cxn modelId="{388F2B91-94AD-40FE-AB9E-B0E8DB19C4B7}" type="presOf" srcId="{8697BFE6-33DF-494C-83D8-6FAF9F18445C}" destId="{FC0B9C48-870A-49C1-BEF0-65EA777F2991}" srcOrd="0" destOrd="0" presId="urn:microsoft.com/office/officeart/2005/8/layout/chevron1"/>
    <dgm:cxn modelId="{97C30BA6-6E53-415B-8B97-DAB1907E1ADB}" type="presOf" srcId="{57A8CCE1-0140-4FA2-9716-FE424F9E0D94}" destId="{9147B608-051C-4E8D-923B-051F157BA50B}" srcOrd="0" destOrd="0" presId="urn:microsoft.com/office/officeart/2005/8/layout/chevron1"/>
    <dgm:cxn modelId="{191DAD66-CFC8-4FEF-8D8A-64BB51B2FD96}" type="presParOf" srcId="{FC0B9C48-870A-49C1-BEF0-65EA777F2991}" destId="{9147B608-051C-4E8D-923B-051F157BA50B}" srcOrd="0" destOrd="0" presId="urn:microsoft.com/office/officeart/2005/8/layout/chevron1"/>
    <dgm:cxn modelId="{66FAB79A-6A40-40C7-8899-82F5E93BFDC1}" type="presParOf" srcId="{FC0B9C48-870A-49C1-BEF0-65EA777F2991}" destId="{FD4C6542-FA52-4182-AD7F-1BD4D8CA3249}" srcOrd="1" destOrd="0" presId="urn:microsoft.com/office/officeart/2005/8/layout/chevron1"/>
    <dgm:cxn modelId="{06598F10-6C73-4543-913C-48CF6A41D18F}" type="presParOf" srcId="{FC0B9C48-870A-49C1-BEF0-65EA777F2991}" destId="{1C96A671-8CC6-471C-97BD-C42B942614E3}" srcOrd="2" destOrd="0" presId="urn:microsoft.com/office/officeart/2005/8/layout/chevron1"/>
    <dgm:cxn modelId="{187AD116-8AA5-4F68-A2F2-382DB7EDE1FE}" type="presParOf" srcId="{FC0B9C48-870A-49C1-BEF0-65EA777F2991}" destId="{D20DF93A-1AB0-4350-8CB8-4FB26857A191}" srcOrd="3" destOrd="0" presId="urn:microsoft.com/office/officeart/2005/8/layout/chevron1"/>
    <dgm:cxn modelId="{B4C57363-DD1E-4F0D-8FE4-2EA686CC53FC}" type="presParOf" srcId="{FC0B9C48-870A-49C1-BEF0-65EA777F2991}" destId="{5BC9CF69-9868-4A1A-9CEF-42F8A53CCA8C}" srcOrd="4" destOrd="0" presId="urn:microsoft.com/office/officeart/2005/8/layout/chevron1"/>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697BFE6-33DF-494C-83D8-6FAF9F18445C}" type="doc">
      <dgm:prSet loTypeId="urn:microsoft.com/office/officeart/2005/8/layout/chevron1" loCatId="process" qsTypeId="urn:microsoft.com/office/officeart/2005/8/quickstyle/simple2" qsCatId="simple" csTypeId="urn:microsoft.com/office/officeart/2005/8/colors/accent1_2" csCatId="accent1" phldr="1"/>
      <dgm:spPr/>
    </dgm:pt>
    <dgm:pt modelId="{57A8CCE1-0140-4FA2-9716-FE424F9E0D94}">
      <dgm:prSet phldrT="[Text]" custT="1"/>
      <dgm:spPr>
        <a:ln>
          <a:noFill/>
        </a:ln>
      </dgm:spPr>
      <dgm:t>
        <a:bodyPr/>
        <a:lstStyle/>
        <a:p>
          <a:pPr>
            <a:lnSpc>
              <a:spcPct val="100000"/>
            </a:lnSpc>
          </a:pPr>
          <a:r>
            <a:rPr lang="en-US" sz="1800" dirty="0"/>
            <a:t>Cleaned using </a:t>
          </a:r>
          <a:r>
            <a:rPr lang="en-US" sz="2000" b="1" dirty="0">
              <a:solidFill>
                <a:schemeClr val="bg1"/>
              </a:solidFill>
            </a:rPr>
            <a:t>Python</a:t>
          </a:r>
          <a:r>
            <a:rPr lang="en-US" sz="1800" dirty="0"/>
            <a:t> </a:t>
          </a:r>
          <a:r>
            <a:rPr lang="en-US" sz="2000" dirty="0"/>
            <a:t>in</a:t>
          </a:r>
          <a:r>
            <a:rPr lang="en-US" sz="1800" dirty="0"/>
            <a:t> </a:t>
          </a:r>
          <a:r>
            <a:rPr lang="en-US" sz="2000" b="1" dirty="0">
              <a:solidFill>
                <a:schemeClr val="bg1"/>
              </a:solidFill>
            </a:rPr>
            <a:t>CoLab</a:t>
          </a:r>
          <a:endParaRPr lang="en-US" sz="1800" b="1" dirty="0">
            <a:solidFill>
              <a:schemeClr val="bg1"/>
            </a:solidFill>
          </a:endParaRPr>
        </a:p>
      </dgm:t>
    </dgm:pt>
    <dgm:pt modelId="{3C17BBBC-58FC-41A2-B0C7-8C2608D04AD2}" type="parTrans" cxnId="{E093E04C-1759-4D46-B4F8-22F070FE7525}">
      <dgm:prSet/>
      <dgm:spPr/>
      <dgm:t>
        <a:bodyPr/>
        <a:lstStyle/>
        <a:p>
          <a:endParaRPr lang="en-US"/>
        </a:p>
      </dgm:t>
    </dgm:pt>
    <dgm:pt modelId="{1D5BB752-19B3-4375-8D7E-40D52984C4C2}" type="sibTrans" cxnId="{E093E04C-1759-4D46-B4F8-22F070FE7525}">
      <dgm:prSet/>
      <dgm:spPr/>
      <dgm:t>
        <a:bodyPr/>
        <a:lstStyle/>
        <a:p>
          <a:endParaRPr lang="en-US"/>
        </a:p>
      </dgm:t>
    </dgm:pt>
    <dgm:pt modelId="{D9342441-FEFD-4B50-B1BE-099D4F1994CC}">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$/sqf, Year, Month </a:t>
          </a:r>
          <a:r>
            <a:rPr lang="en-US" sz="1800" kern="1200" dirty="0">
              <a:solidFill>
                <a:srgbClr val="FFFFFF"/>
              </a:solidFill>
              <a:latin typeface="Georgia Pro Light"/>
              <a:ea typeface="+mn-ea"/>
              <a:cs typeface="+mn-cs"/>
            </a:rPr>
            <a:t>columns were added</a:t>
          </a:r>
          <a:endParaRPr lang="en-US" sz="1800" b="1" kern="1200" dirty="0">
            <a:solidFill>
              <a:schemeClr val="bg1"/>
            </a:solidFill>
            <a:latin typeface="Georgia Pro Light"/>
            <a:ea typeface="+mn-ea"/>
            <a:cs typeface="+mn-cs"/>
          </a:endParaRPr>
        </a:p>
      </dgm:t>
    </dgm:pt>
    <dgm:pt modelId="{E720CA25-0B8A-4B55-9118-DA146A331596}" type="parTrans" cxnId="{5743415B-5598-405B-A9ED-3B0A3DDBED7E}">
      <dgm:prSet/>
      <dgm:spPr/>
      <dgm:t>
        <a:bodyPr/>
        <a:lstStyle/>
        <a:p>
          <a:endParaRPr lang="en-US"/>
        </a:p>
      </dgm:t>
    </dgm:pt>
    <dgm:pt modelId="{E8009A3F-56D0-4F7D-B7EE-B065AAB3B744}" type="sibTrans" cxnId="{5743415B-5598-405B-A9ED-3B0A3DDBED7E}">
      <dgm:prSet/>
      <dgm:spPr/>
      <dgm:t>
        <a:bodyPr/>
        <a:lstStyle/>
        <a:p>
          <a:endParaRPr lang="en-US"/>
        </a:p>
      </dgm:t>
    </dgm:pt>
    <dgm:pt modelId="{F3BF5A23-F906-4199-A4CE-D0892AE2B242}">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Filtered based on </a:t>
          </a:r>
          <a:r>
            <a:rPr lang="en-US" sz="2000" b="1" kern="1200" dirty="0">
              <a:solidFill>
                <a:schemeClr val="bg1"/>
              </a:solidFill>
              <a:latin typeface="Georgia Pro Light"/>
              <a:ea typeface="+mn-ea"/>
              <a:cs typeface="+mn-cs"/>
            </a:rPr>
            <a:t>building class </a:t>
          </a:r>
          <a:r>
            <a:rPr lang="en-US" sz="1800" kern="1200" dirty="0">
              <a:solidFill>
                <a:srgbClr val="FFFFFF"/>
              </a:solidFill>
              <a:latin typeface="Georgia Pro Light"/>
              <a:ea typeface="+mn-ea"/>
              <a:cs typeface="+mn-cs"/>
            </a:rPr>
            <a:t>category</a:t>
          </a:r>
          <a:endParaRPr lang="en-US" sz="1800" b="1" kern="1200" dirty="0">
            <a:solidFill>
              <a:schemeClr val="bg1"/>
            </a:solidFill>
            <a:latin typeface="Georgia Pro Light"/>
            <a:ea typeface="+mn-ea"/>
            <a:cs typeface="+mn-cs"/>
          </a:endParaRPr>
        </a:p>
      </dgm:t>
    </dgm:pt>
    <dgm:pt modelId="{D66B3D5D-09DA-4AA1-8E9B-31909381CA03}" type="parTrans" cxnId="{C19E8723-B8DF-43BD-B694-96B12F348357}">
      <dgm:prSet/>
      <dgm:spPr/>
      <dgm:t>
        <a:bodyPr/>
        <a:lstStyle/>
        <a:p>
          <a:endParaRPr lang="en-US"/>
        </a:p>
      </dgm:t>
    </dgm:pt>
    <dgm:pt modelId="{D2A98960-38D5-44D3-8C21-0E3C428A6D0B}" type="sibTrans" cxnId="{C19E8723-B8DF-43BD-B694-96B12F348357}">
      <dgm:prSet/>
      <dgm:spPr/>
      <dgm:t>
        <a:bodyPr/>
        <a:lstStyle/>
        <a:p>
          <a:endParaRPr lang="en-US"/>
        </a:p>
      </dgm:t>
    </dgm:pt>
    <dgm:pt modelId="{FC0B9C48-870A-49C1-BEF0-65EA777F2991}" type="pres">
      <dgm:prSet presAssocID="{8697BFE6-33DF-494C-83D8-6FAF9F18445C}" presName="Name0" presStyleCnt="0">
        <dgm:presLayoutVars>
          <dgm:dir/>
          <dgm:animLvl val="lvl"/>
          <dgm:resizeHandles val="exact"/>
        </dgm:presLayoutVars>
      </dgm:prSet>
      <dgm:spPr/>
    </dgm:pt>
    <dgm:pt modelId="{9147B608-051C-4E8D-923B-051F157BA50B}" type="pres">
      <dgm:prSet presAssocID="{57A8CCE1-0140-4FA2-9716-FE424F9E0D94}" presName="parTxOnly" presStyleLbl="node1" presStyleIdx="0" presStyleCnt="3" custScaleX="152476" custScaleY="153928">
        <dgm:presLayoutVars>
          <dgm:chMax val="0"/>
          <dgm:chPref val="0"/>
          <dgm:bulletEnabled val="1"/>
        </dgm:presLayoutVars>
      </dgm:prSet>
      <dgm:spPr/>
    </dgm:pt>
    <dgm:pt modelId="{FD4C6542-FA52-4182-AD7F-1BD4D8CA3249}" type="pres">
      <dgm:prSet presAssocID="{1D5BB752-19B3-4375-8D7E-40D52984C4C2}" presName="parTxOnlySpace" presStyleCnt="0"/>
      <dgm:spPr/>
    </dgm:pt>
    <dgm:pt modelId="{1C96A671-8CC6-471C-97BD-C42B942614E3}" type="pres">
      <dgm:prSet presAssocID="{D9342441-FEFD-4B50-B1BE-099D4F1994CC}" presName="parTxOnly" presStyleLbl="node1" presStyleIdx="1" presStyleCnt="3" custScaleX="154947" custScaleY="153928">
        <dgm:presLayoutVars>
          <dgm:chMax val="0"/>
          <dgm:chPref val="0"/>
          <dgm:bulletEnabled val="1"/>
        </dgm:presLayoutVars>
      </dgm:prSet>
      <dgm:spPr/>
    </dgm:pt>
    <dgm:pt modelId="{D20DF93A-1AB0-4350-8CB8-4FB26857A191}" type="pres">
      <dgm:prSet presAssocID="{E8009A3F-56D0-4F7D-B7EE-B065AAB3B744}" presName="parTxOnlySpace" presStyleCnt="0"/>
      <dgm:spPr/>
    </dgm:pt>
    <dgm:pt modelId="{5BC9CF69-9868-4A1A-9CEF-42F8A53CCA8C}" type="pres">
      <dgm:prSet presAssocID="{F3BF5A23-F906-4199-A4CE-D0892AE2B242}" presName="parTxOnly" presStyleLbl="node1" presStyleIdx="2" presStyleCnt="3" custScaleX="135948" custScaleY="151163">
        <dgm:presLayoutVars>
          <dgm:chMax val="0"/>
          <dgm:chPref val="0"/>
          <dgm:bulletEnabled val="1"/>
        </dgm:presLayoutVars>
      </dgm:prSet>
      <dgm:spPr/>
    </dgm:pt>
  </dgm:ptLst>
  <dgm:cxnLst>
    <dgm:cxn modelId="{899E2F1D-0FC4-4425-B9B6-5C58E72A60C3}" type="presOf" srcId="{D9342441-FEFD-4B50-B1BE-099D4F1994CC}" destId="{1C96A671-8CC6-471C-97BD-C42B942614E3}" srcOrd="0" destOrd="0" presId="urn:microsoft.com/office/officeart/2005/8/layout/chevron1"/>
    <dgm:cxn modelId="{C19E8723-B8DF-43BD-B694-96B12F348357}" srcId="{8697BFE6-33DF-494C-83D8-6FAF9F18445C}" destId="{F3BF5A23-F906-4199-A4CE-D0892AE2B242}" srcOrd="2" destOrd="0" parTransId="{D66B3D5D-09DA-4AA1-8E9B-31909381CA03}" sibTransId="{D2A98960-38D5-44D3-8C21-0E3C428A6D0B}"/>
    <dgm:cxn modelId="{5743415B-5598-405B-A9ED-3B0A3DDBED7E}" srcId="{8697BFE6-33DF-494C-83D8-6FAF9F18445C}" destId="{D9342441-FEFD-4B50-B1BE-099D4F1994CC}" srcOrd="1" destOrd="0" parTransId="{E720CA25-0B8A-4B55-9118-DA146A331596}" sibTransId="{E8009A3F-56D0-4F7D-B7EE-B065AAB3B744}"/>
    <dgm:cxn modelId="{1C04DD43-4C30-42B6-B045-39A1D72F5216}" type="presOf" srcId="{F3BF5A23-F906-4199-A4CE-D0892AE2B242}" destId="{5BC9CF69-9868-4A1A-9CEF-42F8A53CCA8C}" srcOrd="0" destOrd="0" presId="urn:microsoft.com/office/officeart/2005/8/layout/chevron1"/>
    <dgm:cxn modelId="{E093E04C-1759-4D46-B4F8-22F070FE7525}" srcId="{8697BFE6-33DF-494C-83D8-6FAF9F18445C}" destId="{57A8CCE1-0140-4FA2-9716-FE424F9E0D94}" srcOrd="0" destOrd="0" parTransId="{3C17BBBC-58FC-41A2-B0C7-8C2608D04AD2}" sibTransId="{1D5BB752-19B3-4375-8D7E-40D52984C4C2}"/>
    <dgm:cxn modelId="{388F2B91-94AD-40FE-AB9E-B0E8DB19C4B7}" type="presOf" srcId="{8697BFE6-33DF-494C-83D8-6FAF9F18445C}" destId="{FC0B9C48-870A-49C1-BEF0-65EA777F2991}" srcOrd="0" destOrd="0" presId="urn:microsoft.com/office/officeart/2005/8/layout/chevron1"/>
    <dgm:cxn modelId="{97C30BA6-6E53-415B-8B97-DAB1907E1ADB}" type="presOf" srcId="{57A8CCE1-0140-4FA2-9716-FE424F9E0D94}" destId="{9147B608-051C-4E8D-923B-051F157BA50B}" srcOrd="0" destOrd="0" presId="urn:microsoft.com/office/officeart/2005/8/layout/chevron1"/>
    <dgm:cxn modelId="{191DAD66-CFC8-4FEF-8D8A-64BB51B2FD96}" type="presParOf" srcId="{FC0B9C48-870A-49C1-BEF0-65EA777F2991}" destId="{9147B608-051C-4E8D-923B-051F157BA50B}" srcOrd="0" destOrd="0" presId="urn:microsoft.com/office/officeart/2005/8/layout/chevron1"/>
    <dgm:cxn modelId="{66FAB79A-6A40-40C7-8899-82F5E93BFDC1}" type="presParOf" srcId="{FC0B9C48-870A-49C1-BEF0-65EA777F2991}" destId="{FD4C6542-FA52-4182-AD7F-1BD4D8CA3249}" srcOrd="1" destOrd="0" presId="urn:microsoft.com/office/officeart/2005/8/layout/chevron1"/>
    <dgm:cxn modelId="{06598F10-6C73-4543-913C-48CF6A41D18F}" type="presParOf" srcId="{FC0B9C48-870A-49C1-BEF0-65EA777F2991}" destId="{1C96A671-8CC6-471C-97BD-C42B942614E3}" srcOrd="2" destOrd="0" presId="urn:microsoft.com/office/officeart/2005/8/layout/chevron1"/>
    <dgm:cxn modelId="{187AD116-8AA5-4F68-A2F2-382DB7EDE1FE}" type="presParOf" srcId="{FC0B9C48-870A-49C1-BEF0-65EA777F2991}" destId="{D20DF93A-1AB0-4350-8CB8-4FB26857A191}" srcOrd="3" destOrd="0" presId="urn:microsoft.com/office/officeart/2005/8/layout/chevron1"/>
    <dgm:cxn modelId="{B4C57363-DD1E-4F0D-8FE4-2EA686CC53FC}" type="presParOf" srcId="{FC0B9C48-870A-49C1-BEF0-65EA777F2991}" destId="{5BC9CF69-9868-4A1A-9CEF-42F8A53CCA8C}" srcOrd="4" destOrd="0" presId="urn:microsoft.com/office/officeart/2005/8/layout/chevron1"/>
  </dgm:cxnLst>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697BFE6-33DF-494C-83D8-6FAF9F18445C}" type="doc">
      <dgm:prSet loTypeId="urn:microsoft.com/office/officeart/2005/8/layout/chevron1" loCatId="process" qsTypeId="urn:microsoft.com/office/officeart/2005/8/quickstyle/simple2" qsCatId="simple" csTypeId="urn:microsoft.com/office/officeart/2005/8/colors/accent1_2" csCatId="accent1" phldr="1"/>
      <dgm:spPr/>
    </dgm:pt>
    <dgm:pt modelId="{57A8CCE1-0140-4FA2-9716-FE424F9E0D94}">
      <dgm:prSet phldrT="[Text]" custT="1"/>
      <dgm:spPr>
        <a:ln>
          <a:noFill/>
        </a:ln>
      </dgm:spPr>
      <dgm:t>
        <a:bodyPr/>
        <a:lstStyle/>
        <a:p>
          <a:pPr>
            <a:lnSpc>
              <a:spcPct val="100000"/>
            </a:lnSpc>
          </a:pPr>
          <a:r>
            <a:rPr lang="en-US" sz="1800" b="0" i="0" u="none" dirty="0"/>
            <a:t>Dropped rows where </a:t>
          </a:r>
          <a:r>
            <a:rPr lang="en-US" sz="2000" b="1" i="0" u="none" dirty="0">
              <a:solidFill>
                <a:schemeClr val="bg1"/>
              </a:solidFill>
            </a:rPr>
            <a:t>sq feet</a:t>
          </a:r>
          <a:r>
            <a:rPr lang="en-US" sz="2000" b="0" i="0" u="none" dirty="0">
              <a:solidFill>
                <a:schemeClr val="bg1"/>
              </a:solidFill>
            </a:rPr>
            <a:t> </a:t>
          </a:r>
          <a:r>
            <a:rPr lang="en-US" sz="1800" b="0" i="0" u="none" dirty="0"/>
            <a:t>or </a:t>
          </a:r>
          <a:r>
            <a:rPr lang="en-US" sz="2000" b="1" i="0" u="none" dirty="0">
              <a:solidFill>
                <a:schemeClr val="bg1"/>
              </a:solidFill>
            </a:rPr>
            <a:t>price</a:t>
          </a:r>
          <a:r>
            <a:rPr lang="en-US" sz="1800" b="0" i="0" u="none" dirty="0"/>
            <a:t> = 0</a:t>
          </a:r>
          <a:endParaRPr lang="en-US" sz="1800" b="1" dirty="0">
            <a:solidFill>
              <a:schemeClr val="bg1"/>
            </a:solidFill>
          </a:endParaRPr>
        </a:p>
      </dgm:t>
    </dgm:pt>
    <dgm:pt modelId="{3C17BBBC-58FC-41A2-B0C7-8C2608D04AD2}" type="parTrans" cxnId="{E093E04C-1759-4D46-B4F8-22F070FE7525}">
      <dgm:prSet/>
      <dgm:spPr/>
      <dgm:t>
        <a:bodyPr/>
        <a:lstStyle/>
        <a:p>
          <a:endParaRPr lang="en-US"/>
        </a:p>
      </dgm:t>
    </dgm:pt>
    <dgm:pt modelId="{1D5BB752-19B3-4375-8D7E-40D52984C4C2}" type="sibTrans" cxnId="{E093E04C-1759-4D46-B4F8-22F070FE7525}">
      <dgm:prSet/>
      <dgm:spPr/>
      <dgm:t>
        <a:bodyPr/>
        <a:lstStyle/>
        <a:p>
          <a:endParaRPr lang="en-US"/>
        </a:p>
      </dgm:t>
    </dgm:pt>
    <dgm:pt modelId="{D9342441-FEFD-4B50-B1BE-099D4F1994CC}">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2400" b="1" i="0" u="none" kern="1200" dirty="0">
              <a:solidFill>
                <a:schemeClr val="bg1"/>
              </a:solidFill>
            </a:rPr>
            <a:t>Quantiles</a:t>
          </a:r>
          <a:r>
            <a:rPr lang="en-US" sz="2000" b="0" i="0" u="none" kern="1200" dirty="0"/>
            <a:t> were calculated by Borough and Year</a:t>
          </a:r>
          <a:endParaRPr lang="en-US" sz="1800" b="1" kern="1200" dirty="0">
            <a:solidFill>
              <a:schemeClr val="bg1"/>
            </a:solidFill>
            <a:latin typeface="Georgia Pro Light"/>
            <a:ea typeface="+mn-ea"/>
            <a:cs typeface="+mn-cs"/>
          </a:endParaRPr>
        </a:p>
      </dgm:t>
    </dgm:pt>
    <dgm:pt modelId="{E720CA25-0B8A-4B55-9118-DA146A331596}" type="parTrans" cxnId="{5743415B-5598-405B-A9ED-3B0A3DDBED7E}">
      <dgm:prSet/>
      <dgm:spPr/>
      <dgm:t>
        <a:bodyPr/>
        <a:lstStyle/>
        <a:p>
          <a:endParaRPr lang="en-US"/>
        </a:p>
      </dgm:t>
    </dgm:pt>
    <dgm:pt modelId="{E8009A3F-56D0-4F7D-B7EE-B065AAB3B744}" type="sibTrans" cxnId="{5743415B-5598-405B-A9ED-3B0A3DDBED7E}">
      <dgm:prSet/>
      <dgm:spPr/>
      <dgm:t>
        <a:bodyPr/>
        <a:lstStyle/>
        <a:p>
          <a:endParaRPr lang="en-US"/>
        </a:p>
      </dgm:t>
    </dgm:pt>
    <dgm:pt modelId="{FC0B9C48-870A-49C1-BEF0-65EA777F2991}" type="pres">
      <dgm:prSet presAssocID="{8697BFE6-33DF-494C-83D8-6FAF9F18445C}" presName="Name0" presStyleCnt="0">
        <dgm:presLayoutVars>
          <dgm:dir/>
          <dgm:animLvl val="lvl"/>
          <dgm:resizeHandles val="exact"/>
        </dgm:presLayoutVars>
      </dgm:prSet>
      <dgm:spPr/>
    </dgm:pt>
    <dgm:pt modelId="{9147B608-051C-4E8D-923B-051F157BA50B}" type="pres">
      <dgm:prSet presAssocID="{57A8CCE1-0140-4FA2-9716-FE424F9E0D94}" presName="parTxOnly" presStyleLbl="node1" presStyleIdx="0" presStyleCnt="2" custScaleX="152476" custScaleY="153928">
        <dgm:presLayoutVars>
          <dgm:chMax val="0"/>
          <dgm:chPref val="0"/>
          <dgm:bulletEnabled val="1"/>
        </dgm:presLayoutVars>
      </dgm:prSet>
      <dgm:spPr/>
    </dgm:pt>
    <dgm:pt modelId="{FD4C6542-FA52-4182-AD7F-1BD4D8CA3249}" type="pres">
      <dgm:prSet presAssocID="{1D5BB752-19B3-4375-8D7E-40D52984C4C2}" presName="parTxOnlySpace" presStyleCnt="0"/>
      <dgm:spPr/>
    </dgm:pt>
    <dgm:pt modelId="{1C96A671-8CC6-471C-97BD-C42B942614E3}" type="pres">
      <dgm:prSet presAssocID="{D9342441-FEFD-4B50-B1BE-099D4F1994CC}" presName="parTxOnly" presStyleLbl="node1" presStyleIdx="1" presStyleCnt="2" custScaleX="154947" custScaleY="153928">
        <dgm:presLayoutVars>
          <dgm:chMax val="0"/>
          <dgm:chPref val="0"/>
          <dgm:bulletEnabled val="1"/>
        </dgm:presLayoutVars>
      </dgm:prSet>
      <dgm:spPr/>
    </dgm:pt>
  </dgm:ptLst>
  <dgm:cxnLst>
    <dgm:cxn modelId="{899E2F1D-0FC4-4425-B9B6-5C58E72A60C3}" type="presOf" srcId="{D9342441-FEFD-4B50-B1BE-099D4F1994CC}" destId="{1C96A671-8CC6-471C-97BD-C42B942614E3}" srcOrd="0" destOrd="0" presId="urn:microsoft.com/office/officeart/2005/8/layout/chevron1"/>
    <dgm:cxn modelId="{5743415B-5598-405B-A9ED-3B0A3DDBED7E}" srcId="{8697BFE6-33DF-494C-83D8-6FAF9F18445C}" destId="{D9342441-FEFD-4B50-B1BE-099D4F1994CC}" srcOrd="1" destOrd="0" parTransId="{E720CA25-0B8A-4B55-9118-DA146A331596}" sibTransId="{E8009A3F-56D0-4F7D-B7EE-B065AAB3B744}"/>
    <dgm:cxn modelId="{E093E04C-1759-4D46-B4F8-22F070FE7525}" srcId="{8697BFE6-33DF-494C-83D8-6FAF9F18445C}" destId="{57A8CCE1-0140-4FA2-9716-FE424F9E0D94}" srcOrd="0" destOrd="0" parTransId="{3C17BBBC-58FC-41A2-B0C7-8C2608D04AD2}" sibTransId="{1D5BB752-19B3-4375-8D7E-40D52984C4C2}"/>
    <dgm:cxn modelId="{388F2B91-94AD-40FE-AB9E-B0E8DB19C4B7}" type="presOf" srcId="{8697BFE6-33DF-494C-83D8-6FAF9F18445C}" destId="{FC0B9C48-870A-49C1-BEF0-65EA777F2991}" srcOrd="0" destOrd="0" presId="urn:microsoft.com/office/officeart/2005/8/layout/chevron1"/>
    <dgm:cxn modelId="{97C30BA6-6E53-415B-8B97-DAB1907E1ADB}" type="presOf" srcId="{57A8CCE1-0140-4FA2-9716-FE424F9E0D94}" destId="{9147B608-051C-4E8D-923B-051F157BA50B}" srcOrd="0" destOrd="0" presId="urn:microsoft.com/office/officeart/2005/8/layout/chevron1"/>
    <dgm:cxn modelId="{191DAD66-CFC8-4FEF-8D8A-64BB51B2FD96}" type="presParOf" srcId="{FC0B9C48-870A-49C1-BEF0-65EA777F2991}" destId="{9147B608-051C-4E8D-923B-051F157BA50B}" srcOrd="0" destOrd="0" presId="urn:microsoft.com/office/officeart/2005/8/layout/chevron1"/>
    <dgm:cxn modelId="{66FAB79A-6A40-40C7-8899-82F5E93BFDC1}" type="presParOf" srcId="{FC0B9C48-870A-49C1-BEF0-65EA777F2991}" destId="{FD4C6542-FA52-4182-AD7F-1BD4D8CA3249}" srcOrd="1" destOrd="0" presId="urn:microsoft.com/office/officeart/2005/8/layout/chevron1"/>
    <dgm:cxn modelId="{06598F10-6C73-4543-913C-48CF6A41D18F}" type="presParOf" srcId="{FC0B9C48-870A-49C1-BEF0-65EA777F2991}" destId="{1C96A671-8CC6-471C-97BD-C42B942614E3}" srcOrd="2" destOrd="0" presId="urn:microsoft.com/office/officeart/2005/8/layout/chevron1"/>
  </dgm:cxnLst>
  <dgm:bg/>
  <dgm:whole>
    <a:ln>
      <a:noFill/>
    </a:ln>
  </dgm:whole>
  <dgm:extLst>
    <a:ext uri="http://schemas.microsoft.com/office/drawing/2008/diagram">
      <dsp:dataModelExt xmlns:dsp="http://schemas.microsoft.com/office/drawing/2008/diagram" relId="rId14"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97BFE6-33DF-494C-83D8-6FAF9F18445C}" type="doc">
      <dgm:prSet loTypeId="urn:microsoft.com/office/officeart/2005/8/layout/chevron1" loCatId="process" qsTypeId="urn:microsoft.com/office/officeart/2005/8/quickstyle/simple2" qsCatId="simple" csTypeId="urn:microsoft.com/office/officeart/2005/8/colors/accent1_2" csCatId="accent1" phldr="1"/>
      <dgm:spPr/>
    </dgm:pt>
    <dgm:pt modelId="{57A8CCE1-0140-4FA2-9716-FE424F9E0D94}">
      <dgm:prSet phldrT="[Text]" custT="1"/>
      <dgm:spPr>
        <a:ln>
          <a:noFill/>
        </a:ln>
      </dgm:spPr>
      <dgm:t>
        <a:bodyPr/>
        <a:lstStyle/>
        <a:p>
          <a:pPr>
            <a:lnSpc>
              <a:spcPct val="100000"/>
            </a:lnSpc>
          </a:pPr>
          <a:r>
            <a:rPr lang="en-US" sz="1800" dirty="0"/>
            <a:t>2 tables created for </a:t>
          </a:r>
          <a:r>
            <a:rPr lang="en-US" sz="2000" b="1" dirty="0">
              <a:solidFill>
                <a:schemeClr val="bg1"/>
              </a:solidFill>
            </a:rPr>
            <a:t>Sales</a:t>
          </a:r>
          <a:r>
            <a:rPr lang="en-US" sz="1800" dirty="0"/>
            <a:t> &amp; </a:t>
          </a:r>
          <a:r>
            <a:rPr lang="en-US" sz="2000" b="1" dirty="0">
              <a:solidFill>
                <a:schemeClr val="bg1"/>
              </a:solidFill>
            </a:rPr>
            <a:t>Address</a:t>
          </a:r>
          <a:r>
            <a:rPr lang="en-US" sz="1800" dirty="0"/>
            <a:t> using </a:t>
          </a:r>
          <a:r>
            <a:rPr lang="en-US" sz="2000" b="1" dirty="0">
              <a:solidFill>
                <a:schemeClr val="bg1"/>
              </a:solidFill>
            </a:rPr>
            <a:t>PgAdmin</a:t>
          </a:r>
          <a:endParaRPr lang="en-US" sz="1800" b="1" dirty="0">
            <a:solidFill>
              <a:schemeClr val="bg1"/>
            </a:solidFill>
          </a:endParaRPr>
        </a:p>
      </dgm:t>
    </dgm:pt>
    <dgm:pt modelId="{3C17BBBC-58FC-41A2-B0C7-8C2608D04AD2}" type="parTrans" cxnId="{E093E04C-1759-4D46-B4F8-22F070FE7525}">
      <dgm:prSet/>
      <dgm:spPr/>
      <dgm:t>
        <a:bodyPr/>
        <a:lstStyle/>
        <a:p>
          <a:endParaRPr lang="en-US"/>
        </a:p>
      </dgm:t>
    </dgm:pt>
    <dgm:pt modelId="{1D5BB752-19B3-4375-8D7E-40D52984C4C2}" type="sibTrans" cxnId="{E093E04C-1759-4D46-B4F8-22F070FE7525}">
      <dgm:prSet/>
      <dgm:spPr/>
      <dgm:t>
        <a:bodyPr/>
        <a:lstStyle/>
        <a:p>
          <a:endParaRPr lang="en-US"/>
        </a:p>
      </dgm:t>
    </dgm:pt>
    <dgm:pt modelId="{D9342441-FEFD-4B50-B1BE-099D4F1994CC}">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Numeric index column </a:t>
          </a:r>
          <a:r>
            <a:rPr lang="en-US" sz="1800" kern="1200" dirty="0">
              <a:solidFill>
                <a:srgbClr val="FFFFFF"/>
              </a:solidFill>
              <a:latin typeface="Georgia Pro Light"/>
              <a:ea typeface="+mn-ea"/>
              <a:cs typeface="+mn-cs"/>
            </a:rPr>
            <a:t>created as primary key</a:t>
          </a:r>
        </a:p>
      </dgm:t>
    </dgm:pt>
    <dgm:pt modelId="{E720CA25-0B8A-4B55-9118-DA146A331596}" type="parTrans" cxnId="{5743415B-5598-405B-A9ED-3B0A3DDBED7E}">
      <dgm:prSet/>
      <dgm:spPr/>
      <dgm:t>
        <a:bodyPr/>
        <a:lstStyle/>
        <a:p>
          <a:endParaRPr lang="en-US"/>
        </a:p>
      </dgm:t>
    </dgm:pt>
    <dgm:pt modelId="{E8009A3F-56D0-4F7D-B7EE-B065AAB3B744}" type="sibTrans" cxnId="{5743415B-5598-405B-A9ED-3B0A3DDBED7E}">
      <dgm:prSet/>
      <dgm:spPr/>
      <dgm:t>
        <a:bodyPr/>
        <a:lstStyle/>
        <a:p>
          <a:endParaRPr lang="en-US"/>
        </a:p>
      </dgm:t>
    </dgm:pt>
    <dgm:pt modelId="{F3BF5A23-F906-4199-A4CE-D0892AE2B242}">
      <dgm:prSet phldrT="[Text]" custT="1"/>
      <dgm:spPr>
        <a:solidFill>
          <a:srgbClr val="4472C4">
            <a:hueOff val="0"/>
            <a:satOff val="0"/>
            <a:lumOff val="0"/>
            <a:alphaOff val="0"/>
          </a:srgbClr>
        </a:solidFill>
        <a:ln w="19050" cap="flat" cmpd="sng" algn="ctr">
          <a:noFill/>
          <a:prstDash val="solid"/>
          <a:miter lim="800000"/>
        </a:ln>
        <a:effectLst/>
      </dgm:spPr>
      <dgm:t>
        <a:bodyPr spcFirstLastPara="0" vert="horz" wrap="square" lIns="76200" tIns="76200" rIns="76200" bIns="76200" numCol="1" spcCol="1270" anchor="ctr" anchorCtr="0"/>
        <a:lstStyle/>
        <a:p>
          <a:pPr marL="0" lvl="0" indent="0" algn="ctr" defTabSz="889000">
            <a:lnSpc>
              <a:spcPct val="100000"/>
            </a:lnSpc>
            <a:spcBef>
              <a:spcPct val="0"/>
            </a:spcBef>
            <a:spcAft>
              <a:spcPct val="35000"/>
            </a:spcAft>
            <a:buNone/>
          </a:pPr>
          <a:r>
            <a:rPr lang="en-US" sz="1600" kern="1200" dirty="0">
              <a:solidFill>
                <a:srgbClr val="FFFFFF"/>
              </a:solidFill>
              <a:latin typeface="Georgia Pro Light"/>
              <a:ea typeface="+mn-ea"/>
              <a:cs typeface="+mn-cs"/>
            </a:rPr>
            <a:t>Table joined  in PgAdmin- </a:t>
          </a:r>
          <a:r>
            <a:rPr lang="en-US" sz="2000" b="1" kern="1200" dirty="0">
              <a:solidFill>
                <a:schemeClr val="bg1"/>
              </a:solidFill>
              <a:latin typeface="Georgia Pro Light"/>
              <a:ea typeface="+mn-ea"/>
              <a:cs typeface="+mn-cs"/>
            </a:rPr>
            <a:t>Sales_Join_</a:t>
          </a:r>
        </a:p>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Address</a:t>
          </a:r>
          <a:endParaRPr lang="en-US" sz="2400" b="1" kern="1200" dirty="0">
            <a:solidFill>
              <a:schemeClr val="bg1"/>
            </a:solidFill>
            <a:latin typeface="Georgia Pro Light"/>
            <a:ea typeface="+mn-ea"/>
            <a:cs typeface="+mn-cs"/>
          </a:endParaRPr>
        </a:p>
      </dgm:t>
    </dgm:pt>
    <dgm:pt modelId="{D66B3D5D-09DA-4AA1-8E9B-31909381CA03}" type="parTrans" cxnId="{C19E8723-B8DF-43BD-B694-96B12F348357}">
      <dgm:prSet/>
      <dgm:spPr/>
      <dgm:t>
        <a:bodyPr/>
        <a:lstStyle/>
        <a:p>
          <a:endParaRPr lang="en-US"/>
        </a:p>
      </dgm:t>
    </dgm:pt>
    <dgm:pt modelId="{D2A98960-38D5-44D3-8C21-0E3C428A6D0B}" type="sibTrans" cxnId="{C19E8723-B8DF-43BD-B694-96B12F348357}">
      <dgm:prSet/>
      <dgm:spPr/>
      <dgm:t>
        <a:bodyPr/>
        <a:lstStyle/>
        <a:p>
          <a:endParaRPr lang="en-US"/>
        </a:p>
      </dgm:t>
    </dgm:pt>
    <dgm:pt modelId="{FC0B9C48-870A-49C1-BEF0-65EA777F2991}" type="pres">
      <dgm:prSet presAssocID="{8697BFE6-33DF-494C-83D8-6FAF9F18445C}" presName="Name0" presStyleCnt="0">
        <dgm:presLayoutVars>
          <dgm:dir/>
          <dgm:animLvl val="lvl"/>
          <dgm:resizeHandles val="exact"/>
        </dgm:presLayoutVars>
      </dgm:prSet>
      <dgm:spPr/>
    </dgm:pt>
    <dgm:pt modelId="{9147B608-051C-4E8D-923B-051F157BA50B}" type="pres">
      <dgm:prSet presAssocID="{57A8CCE1-0140-4FA2-9716-FE424F9E0D94}" presName="parTxOnly" presStyleLbl="node1" presStyleIdx="0" presStyleCnt="3" custScaleX="152476" custScaleY="153928">
        <dgm:presLayoutVars>
          <dgm:chMax val="0"/>
          <dgm:chPref val="0"/>
          <dgm:bulletEnabled val="1"/>
        </dgm:presLayoutVars>
      </dgm:prSet>
      <dgm:spPr/>
    </dgm:pt>
    <dgm:pt modelId="{FD4C6542-FA52-4182-AD7F-1BD4D8CA3249}" type="pres">
      <dgm:prSet presAssocID="{1D5BB752-19B3-4375-8D7E-40D52984C4C2}" presName="parTxOnlySpace" presStyleCnt="0"/>
      <dgm:spPr/>
    </dgm:pt>
    <dgm:pt modelId="{1C96A671-8CC6-471C-97BD-C42B942614E3}" type="pres">
      <dgm:prSet presAssocID="{D9342441-FEFD-4B50-B1BE-099D4F1994CC}" presName="parTxOnly" presStyleLbl="node1" presStyleIdx="1" presStyleCnt="3" custScaleX="154947" custScaleY="153928">
        <dgm:presLayoutVars>
          <dgm:chMax val="0"/>
          <dgm:chPref val="0"/>
          <dgm:bulletEnabled val="1"/>
        </dgm:presLayoutVars>
      </dgm:prSet>
      <dgm:spPr/>
    </dgm:pt>
    <dgm:pt modelId="{D20DF93A-1AB0-4350-8CB8-4FB26857A191}" type="pres">
      <dgm:prSet presAssocID="{E8009A3F-56D0-4F7D-B7EE-B065AAB3B744}" presName="parTxOnlySpace" presStyleCnt="0"/>
      <dgm:spPr/>
    </dgm:pt>
    <dgm:pt modelId="{5BC9CF69-9868-4A1A-9CEF-42F8A53CCA8C}" type="pres">
      <dgm:prSet presAssocID="{F3BF5A23-F906-4199-A4CE-D0892AE2B242}" presName="parTxOnly" presStyleLbl="node1" presStyleIdx="2" presStyleCnt="3" custScaleX="135948" custScaleY="151163">
        <dgm:presLayoutVars>
          <dgm:chMax val="0"/>
          <dgm:chPref val="0"/>
          <dgm:bulletEnabled val="1"/>
        </dgm:presLayoutVars>
      </dgm:prSet>
      <dgm:spPr/>
    </dgm:pt>
  </dgm:ptLst>
  <dgm:cxnLst>
    <dgm:cxn modelId="{899E2F1D-0FC4-4425-B9B6-5C58E72A60C3}" type="presOf" srcId="{D9342441-FEFD-4B50-B1BE-099D4F1994CC}" destId="{1C96A671-8CC6-471C-97BD-C42B942614E3}" srcOrd="0" destOrd="0" presId="urn:microsoft.com/office/officeart/2005/8/layout/chevron1"/>
    <dgm:cxn modelId="{C19E8723-B8DF-43BD-B694-96B12F348357}" srcId="{8697BFE6-33DF-494C-83D8-6FAF9F18445C}" destId="{F3BF5A23-F906-4199-A4CE-D0892AE2B242}" srcOrd="2" destOrd="0" parTransId="{D66B3D5D-09DA-4AA1-8E9B-31909381CA03}" sibTransId="{D2A98960-38D5-44D3-8C21-0E3C428A6D0B}"/>
    <dgm:cxn modelId="{5743415B-5598-405B-A9ED-3B0A3DDBED7E}" srcId="{8697BFE6-33DF-494C-83D8-6FAF9F18445C}" destId="{D9342441-FEFD-4B50-B1BE-099D4F1994CC}" srcOrd="1" destOrd="0" parTransId="{E720CA25-0B8A-4B55-9118-DA146A331596}" sibTransId="{E8009A3F-56D0-4F7D-B7EE-B065AAB3B744}"/>
    <dgm:cxn modelId="{1C04DD43-4C30-42B6-B045-39A1D72F5216}" type="presOf" srcId="{F3BF5A23-F906-4199-A4CE-D0892AE2B242}" destId="{5BC9CF69-9868-4A1A-9CEF-42F8A53CCA8C}" srcOrd="0" destOrd="0" presId="urn:microsoft.com/office/officeart/2005/8/layout/chevron1"/>
    <dgm:cxn modelId="{E093E04C-1759-4D46-B4F8-22F070FE7525}" srcId="{8697BFE6-33DF-494C-83D8-6FAF9F18445C}" destId="{57A8CCE1-0140-4FA2-9716-FE424F9E0D94}" srcOrd="0" destOrd="0" parTransId="{3C17BBBC-58FC-41A2-B0C7-8C2608D04AD2}" sibTransId="{1D5BB752-19B3-4375-8D7E-40D52984C4C2}"/>
    <dgm:cxn modelId="{388F2B91-94AD-40FE-AB9E-B0E8DB19C4B7}" type="presOf" srcId="{8697BFE6-33DF-494C-83D8-6FAF9F18445C}" destId="{FC0B9C48-870A-49C1-BEF0-65EA777F2991}" srcOrd="0" destOrd="0" presId="urn:microsoft.com/office/officeart/2005/8/layout/chevron1"/>
    <dgm:cxn modelId="{97C30BA6-6E53-415B-8B97-DAB1907E1ADB}" type="presOf" srcId="{57A8CCE1-0140-4FA2-9716-FE424F9E0D94}" destId="{9147B608-051C-4E8D-923B-051F157BA50B}" srcOrd="0" destOrd="0" presId="urn:microsoft.com/office/officeart/2005/8/layout/chevron1"/>
    <dgm:cxn modelId="{191DAD66-CFC8-4FEF-8D8A-64BB51B2FD96}" type="presParOf" srcId="{FC0B9C48-870A-49C1-BEF0-65EA777F2991}" destId="{9147B608-051C-4E8D-923B-051F157BA50B}" srcOrd="0" destOrd="0" presId="urn:microsoft.com/office/officeart/2005/8/layout/chevron1"/>
    <dgm:cxn modelId="{66FAB79A-6A40-40C7-8899-82F5E93BFDC1}" type="presParOf" srcId="{FC0B9C48-870A-49C1-BEF0-65EA777F2991}" destId="{FD4C6542-FA52-4182-AD7F-1BD4D8CA3249}" srcOrd="1" destOrd="0" presId="urn:microsoft.com/office/officeart/2005/8/layout/chevron1"/>
    <dgm:cxn modelId="{06598F10-6C73-4543-913C-48CF6A41D18F}" type="presParOf" srcId="{FC0B9C48-870A-49C1-BEF0-65EA777F2991}" destId="{1C96A671-8CC6-471C-97BD-C42B942614E3}" srcOrd="2" destOrd="0" presId="urn:microsoft.com/office/officeart/2005/8/layout/chevron1"/>
    <dgm:cxn modelId="{187AD116-8AA5-4F68-A2F2-382DB7EDE1FE}" type="presParOf" srcId="{FC0B9C48-870A-49C1-BEF0-65EA777F2991}" destId="{D20DF93A-1AB0-4350-8CB8-4FB26857A191}" srcOrd="3" destOrd="0" presId="urn:microsoft.com/office/officeart/2005/8/layout/chevron1"/>
    <dgm:cxn modelId="{B4C57363-DD1E-4F0D-8FE4-2EA686CC53FC}" type="presParOf" srcId="{FC0B9C48-870A-49C1-BEF0-65EA777F2991}" destId="{5BC9CF69-9868-4A1A-9CEF-42F8A53CCA8C}" srcOrd="4" destOrd="0" presId="urn:microsoft.com/office/officeart/2005/8/layout/chevron1"/>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E2E69D-9FAB-468C-844F-0820E4C3C347}">
      <dsp:nvSpPr>
        <dsp:cNvPr id="0" name=""/>
        <dsp:cNvSpPr/>
      </dsp:nvSpPr>
      <dsp:spPr>
        <a:xfrm>
          <a:off x="909" y="404289"/>
          <a:ext cx="3546221" cy="212773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en-US" sz="2400" b="1" kern="1200" dirty="0"/>
        </a:p>
      </dsp:txBody>
      <dsp:txXfrm>
        <a:off x="909" y="404289"/>
        <a:ext cx="3546221" cy="2127732"/>
      </dsp:txXfrm>
    </dsp:sp>
    <dsp:sp modelId="{9BA70EB9-E5E1-4030-8473-C883B556CFF1}">
      <dsp:nvSpPr>
        <dsp:cNvPr id="0" name=""/>
        <dsp:cNvSpPr/>
      </dsp:nvSpPr>
      <dsp:spPr>
        <a:xfrm>
          <a:off x="3901753" y="404289"/>
          <a:ext cx="3546221" cy="212773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en-US" sz="2400" b="1" kern="1200" dirty="0"/>
        </a:p>
      </dsp:txBody>
      <dsp:txXfrm>
        <a:off x="3901753" y="404289"/>
        <a:ext cx="3546221" cy="2127732"/>
      </dsp:txXfrm>
    </dsp:sp>
    <dsp:sp modelId="{14ED14C8-724C-4FDD-934C-9F5AC9E56E18}">
      <dsp:nvSpPr>
        <dsp:cNvPr id="0" name=""/>
        <dsp:cNvSpPr/>
      </dsp:nvSpPr>
      <dsp:spPr>
        <a:xfrm>
          <a:off x="909" y="2886644"/>
          <a:ext cx="3546221" cy="212773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en-US" sz="2400" b="1" kern="1200" dirty="0"/>
        </a:p>
      </dsp:txBody>
      <dsp:txXfrm>
        <a:off x="909" y="2886644"/>
        <a:ext cx="3546221" cy="2127732"/>
      </dsp:txXfrm>
    </dsp:sp>
    <dsp:sp modelId="{8AF627B1-0909-4270-8D8B-97EDA5CFBED8}">
      <dsp:nvSpPr>
        <dsp:cNvPr id="0" name=""/>
        <dsp:cNvSpPr/>
      </dsp:nvSpPr>
      <dsp:spPr>
        <a:xfrm>
          <a:off x="3901753" y="2886644"/>
          <a:ext cx="3546221" cy="212773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en-US" sz="2400" b="1" kern="1200" dirty="0"/>
        </a:p>
      </dsp:txBody>
      <dsp:txXfrm>
        <a:off x="3901753" y="2886644"/>
        <a:ext cx="3546221" cy="21277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7B608-051C-4E8D-923B-051F157BA50B}">
      <dsp:nvSpPr>
        <dsp:cNvPr id="0" name=""/>
        <dsp:cNvSpPr/>
      </dsp:nvSpPr>
      <dsp:spPr>
        <a:xfrm>
          <a:off x="2230" y="476784"/>
          <a:ext cx="3285314" cy="1326639"/>
        </a:xfrm>
        <a:prstGeom prst="chevron">
          <a:avLst/>
        </a:prstGeom>
        <a:solidFill>
          <a:schemeClr val="accent1">
            <a:hueOff val="0"/>
            <a:satOff val="0"/>
            <a:lumOff val="0"/>
            <a:alphaOff val="0"/>
          </a:scheme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100000"/>
            </a:lnSpc>
            <a:spcBef>
              <a:spcPct val="0"/>
            </a:spcBef>
            <a:spcAft>
              <a:spcPct val="35000"/>
            </a:spcAft>
            <a:buNone/>
          </a:pPr>
          <a:r>
            <a:rPr lang="en-US" sz="1800" kern="1200" dirty="0"/>
            <a:t>Uploaded to </a:t>
          </a:r>
          <a:r>
            <a:rPr lang="en-US" sz="2000" b="1" kern="1200" dirty="0">
              <a:solidFill>
                <a:schemeClr val="bg1"/>
              </a:solidFill>
            </a:rPr>
            <a:t>AWS</a:t>
          </a:r>
          <a:r>
            <a:rPr lang="en-US" sz="1800" kern="1200" dirty="0"/>
            <a:t> (RDS &amp; S3)</a:t>
          </a:r>
        </a:p>
      </dsp:txBody>
      <dsp:txXfrm>
        <a:off x="665550" y="476784"/>
        <a:ext cx="1958675" cy="1326639"/>
      </dsp:txXfrm>
    </dsp:sp>
    <dsp:sp modelId="{1C96A671-8CC6-471C-97BD-C42B942614E3}">
      <dsp:nvSpPr>
        <dsp:cNvPr id="0" name=""/>
        <dsp:cNvSpPr/>
      </dsp:nvSpPr>
      <dsp:spPr>
        <a:xfrm>
          <a:off x="3072080" y="476784"/>
          <a:ext cx="3338555" cy="132663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Tables created in </a:t>
          </a:r>
          <a:r>
            <a:rPr lang="en-US" sz="2000" b="1" kern="1200" dirty="0">
              <a:solidFill>
                <a:schemeClr val="bg1"/>
              </a:solidFill>
              <a:latin typeface="Georgia Pro Light"/>
              <a:ea typeface="+mn-ea"/>
              <a:cs typeface="+mn-cs"/>
            </a:rPr>
            <a:t>PgAdmin</a:t>
          </a:r>
          <a:endParaRPr lang="en-US" sz="1800" b="1" kern="1200" dirty="0">
            <a:solidFill>
              <a:schemeClr val="bg1"/>
            </a:solidFill>
            <a:latin typeface="Georgia Pro Light"/>
            <a:ea typeface="+mn-ea"/>
            <a:cs typeface="+mn-cs"/>
          </a:endParaRPr>
        </a:p>
      </dsp:txBody>
      <dsp:txXfrm>
        <a:off x="3735400" y="476784"/>
        <a:ext cx="2011916" cy="1326639"/>
      </dsp:txXfrm>
    </dsp:sp>
    <dsp:sp modelId="{5BC9CF69-9868-4A1A-9CEF-42F8A53CCA8C}">
      <dsp:nvSpPr>
        <dsp:cNvPr id="0" name=""/>
        <dsp:cNvSpPr/>
      </dsp:nvSpPr>
      <dsp:spPr>
        <a:xfrm>
          <a:off x="6195172" y="488699"/>
          <a:ext cx="2929194" cy="130280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Connected using </a:t>
          </a:r>
          <a:r>
            <a:rPr lang="en-US" sz="2000" b="1" kern="1200" dirty="0">
              <a:solidFill>
                <a:schemeClr val="bg1"/>
              </a:solidFill>
              <a:latin typeface="Georgia Pro Light"/>
              <a:ea typeface="+mn-ea"/>
              <a:cs typeface="+mn-cs"/>
            </a:rPr>
            <a:t>SQLAlchemy</a:t>
          </a:r>
          <a:endParaRPr lang="en-US" sz="1800" b="1" kern="1200" dirty="0">
            <a:solidFill>
              <a:schemeClr val="bg1"/>
            </a:solidFill>
            <a:latin typeface="Georgia Pro Light"/>
            <a:ea typeface="+mn-ea"/>
            <a:cs typeface="+mn-cs"/>
          </a:endParaRPr>
        </a:p>
      </dsp:txBody>
      <dsp:txXfrm>
        <a:off x="6846577" y="488699"/>
        <a:ext cx="1626385" cy="13028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7B608-051C-4E8D-923B-051F157BA50B}">
      <dsp:nvSpPr>
        <dsp:cNvPr id="0" name=""/>
        <dsp:cNvSpPr/>
      </dsp:nvSpPr>
      <dsp:spPr>
        <a:xfrm>
          <a:off x="2230" y="476784"/>
          <a:ext cx="3285314" cy="1326639"/>
        </a:xfrm>
        <a:prstGeom prst="chevron">
          <a:avLst/>
        </a:prstGeom>
        <a:solidFill>
          <a:schemeClr val="accent1">
            <a:hueOff val="0"/>
            <a:satOff val="0"/>
            <a:lumOff val="0"/>
            <a:alphaOff val="0"/>
          </a:scheme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100000"/>
            </a:lnSpc>
            <a:spcBef>
              <a:spcPct val="0"/>
            </a:spcBef>
            <a:spcAft>
              <a:spcPct val="35000"/>
            </a:spcAft>
            <a:buNone/>
          </a:pPr>
          <a:r>
            <a:rPr lang="en-US" sz="1800" kern="1200" dirty="0"/>
            <a:t>Cleaned using </a:t>
          </a:r>
          <a:r>
            <a:rPr lang="en-US" sz="2000" b="1" kern="1200" dirty="0">
              <a:solidFill>
                <a:schemeClr val="bg1"/>
              </a:solidFill>
            </a:rPr>
            <a:t>Python</a:t>
          </a:r>
          <a:r>
            <a:rPr lang="en-US" sz="1800" kern="1200" dirty="0"/>
            <a:t> </a:t>
          </a:r>
          <a:r>
            <a:rPr lang="en-US" sz="2000" kern="1200" dirty="0"/>
            <a:t>in</a:t>
          </a:r>
          <a:r>
            <a:rPr lang="en-US" sz="1800" kern="1200" dirty="0"/>
            <a:t> </a:t>
          </a:r>
          <a:r>
            <a:rPr lang="en-US" sz="2000" b="1" kern="1200" dirty="0">
              <a:solidFill>
                <a:schemeClr val="bg1"/>
              </a:solidFill>
            </a:rPr>
            <a:t>CoLab</a:t>
          </a:r>
          <a:endParaRPr lang="en-US" sz="1800" b="1" kern="1200" dirty="0">
            <a:solidFill>
              <a:schemeClr val="bg1"/>
            </a:solidFill>
          </a:endParaRPr>
        </a:p>
      </dsp:txBody>
      <dsp:txXfrm>
        <a:off x="665550" y="476784"/>
        <a:ext cx="1958675" cy="1326639"/>
      </dsp:txXfrm>
    </dsp:sp>
    <dsp:sp modelId="{1C96A671-8CC6-471C-97BD-C42B942614E3}">
      <dsp:nvSpPr>
        <dsp:cNvPr id="0" name=""/>
        <dsp:cNvSpPr/>
      </dsp:nvSpPr>
      <dsp:spPr>
        <a:xfrm>
          <a:off x="3072080" y="476784"/>
          <a:ext cx="3338555" cy="132663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$/sqf, Year, Month </a:t>
          </a:r>
          <a:r>
            <a:rPr lang="en-US" sz="1800" kern="1200" dirty="0">
              <a:solidFill>
                <a:srgbClr val="FFFFFF"/>
              </a:solidFill>
              <a:latin typeface="Georgia Pro Light"/>
              <a:ea typeface="+mn-ea"/>
              <a:cs typeface="+mn-cs"/>
            </a:rPr>
            <a:t>columns were added</a:t>
          </a:r>
          <a:endParaRPr lang="en-US" sz="1800" b="1" kern="1200" dirty="0">
            <a:solidFill>
              <a:schemeClr val="bg1"/>
            </a:solidFill>
            <a:latin typeface="Georgia Pro Light"/>
            <a:ea typeface="+mn-ea"/>
            <a:cs typeface="+mn-cs"/>
          </a:endParaRPr>
        </a:p>
      </dsp:txBody>
      <dsp:txXfrm>
        <a:off x="3735400" y="476784"/>
        <a:ext cx="2011916" cy="1326639"/>
      </dsp:txXfrm>
    </dsp:sp>
    <dsp:sp modelId="{5BC9CF69-9868-4A1A-9CEF-42F8A53CCA8C}">
      <dsp:nvSpPr>
        <dsp:cNvPr id="0" name=""/>
        <dsp:cNvSpPr/>
      </dsp:nvSpPr>
      <dsp:spPr>
        <a:xfrm>
          <a:off x="6195172" y="488699"/>
          <a:ext cx="2929194" cy="130280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1800" kern="1200" dirty="0">
              <a:solidFill>
                <a:srgbClr val="FFFFFF"/>
              </a:solidFill>
              <a:latin typeface="Georgia Pro Light"/>
              <a:ea typeface="+mn-ea"/>
              <a:cs typeface="+mn-cs"/>
            </a:rPr>
            <a:t>Filtered based on </a:t>
          </a:r>
          <a:r>
            <a:rPr lang="en-US" sz="2000" b="1" kern="1200" dirty="0">
              <a:solidFill>
                <a:schemeClr val="bg1"/>
              </a:solidFill>
              <a:latin typeface="Georgia Pro Light"/>
              <a:ea typeface="+mn-ea"/>
              <a:cs typeface="+mn-cs"/>
            </a:rPr>
            <a:t>building class </a:t>
          </a:r>
          <a:r>
            <a:rPr lang="en-US" sz="1800" kern="1200" dirty="0">
              <a:solidFill>
                <a:srgbClr val="FFFFFF"/>
              </a:solidFill>
              <a:latin typeface="Georgia Pro Light"/>
              <a:ea typeface="+mn-ea"/>
              <a:cs typeface="+mn-cs"/>
            </a:rPr>
            <a:t>category</a:t>
          </a:r>
          <a:endParaRPr lang="en-US" sz="1800" b="1" kern="1200" dirty="0">
            <a:solidFill>
              <a:schemeClr val="bg1"/>
            </a:solidFill>
            <a:latin typeface="Georgia Pro Light"/>
            <a:ea typeface="+mn-ea"/>
            <a:cs typeface="+mn-cs"/>
          </a:endParaRPr>
        </a:p>
      </dsp:txBody>
      <dsp:txXfrm>
        <a:off x="6846577" y="488699"/>
        <a:ext cx="1626385" cy="13028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7B608-051C-4E8D-923B-051F157BA50B}">
      <dsp:nvSpPr>
        <dsp:cNvPr id="0" name=""/>
        <dsp:cNvSpPr/>
      </dsp:nvSpPr>
      <dsp:spPr>
        <a:xfrm>
          <a:off x="2832" y="63019"/>
          <a:ext cx="3435011" cy="1387089"/>
        </a:xfrm>
        <a:prstGeom prst="chevron">
          <a:avLst/>
        </a:prstGeom>
        <a:solidFill>
          <a:schemeClr val="accent1">
            <a:hueOff val="0"/>
            <a:satOff val="0"/>
            <a:lumOff val="0"/>
            <a:alphaOff val="0"/>
          </a:scheme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100000"/>
            </a:lnSpc>
            <a:spcBef>
              <a:spcPct val="0"/>
            </a:spcBef>
            <a:spcAft>
              <a:spcPct val="35000"/>
            </a:spcAft>
            <a:buNone/>
          </a:pPr>
          <a:r>
            <a:rPr lang="en-US" sz="1800" b="0" i="0" u="none" kern="1200" dirty="0"/>
            <a:t>Dropped rows where </a:t>
          </a:r>
          <a:r>
            <a:rPr lang="en-US" sz="2000" b="1" i="0" u="none" kern="1200" dirty="0">
              <a:solidFill>
                <a:schemeClr val="bg1"/>
              </a:solidFill>
            </a:rPr>
            <a:t>sq feet</a:t>
          </a:r>
          <a:r>
            <a:rPr lang="en-US" sz="2000" b="0" i="0" u="none" kern="1200" dirty="0">
              <a:solidFill>
                <a:schemeClr val="bg1"/>
              </a:solidFill>
            </a:rPr>
            <a:t> </a:t>
          </a:r>
          <a:r>
            <a:rPr lang="en-US" sz="1800" b="0" i="0" u="none" kern="1200" dirty="0"/>
            <a:t>or </a:t>
          </a:r>
          <a:r>
            <a:rPr lang="en-US" sz="2000" b="1" i="0" u="none" kern="1200" dirty="0">
              <a:solidFill>
                <a:schemeClr val="bg1"/>
              </a:solidFill>
            </a:rPr>
            <a:t>price</a:t>
          </a:r>
          <a:r>
            <a:rPr lang="en-US" sz="1800" b="0" i="0" u="none" kern="1200" dirty="0"/>
            <a:t> = 0</a:t>
          </a:r>
          <a:endParaRPr lang="en-US" sz="1800" b="1" kern="1200" dirty="0">
            <a:solidFill>
              <a:schemeClr val="bg1"/>
            </a:solidFill>
          </a:endParaRPr>
        </a:p>
      </dsp:txBody>
      <dsp:txXfrm>
        <a:off x="696377" y="63019"/>
        <a:ext cx="2047922" cy="1387089"/>
      </dsp:txXfrm>
    </dsp:sp>
    <dsp:sp modelId="{1C96A671-8CC6-471C-97BD-C42B942614E3}">
      <dsp:nvSpPr>
        <dsp:cNvPr id="0" name=""/>
        <dsp:cNvSpPr/>
      </dsp:nvSpPr>
      <dsp:spPr>
        <a:xfrm>
          <a:off x="3212561" y="63019"/>
          <a:ext cx="3490679" cy="138708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2400" b="1" i="0" u="none" kern="1200" dirty="0">
              <a:solidFill>
                <a:schemeClr val="bg1"/>
              </a:solidFill>
            </a:rPr>
            <a:t>Quantiles</a:t>
          </a:r>
          <a:r>
            <a:rPr lang="en-US" sz="2000" b="0" i="0" u="none" kern="1200" dirty="0"/>
            <a:t> were calculated by Borough and Year</a:t>
          </a:r>
          <a:endParaRPr lang="en-US" sz="1800" b="1" kern="1200" dirty="0">
            <a:solidFill>
              <a:schemeClr val="bg1"/>
            </a:solidFill>
            <a:latin typeface="Georgia Pro Light"/>
            <a:ea typeface="+mn-ea"/>
            <a:cs typeface="+mn-cs"/>
          </a:endParaRPr>
        </a:p>
      </dsp:txBody>
      <dsp:txXfrm>
        <a:off x="3906106" y="63019"/>
        <a:ext cx="2103590" cy="138708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7B608-051C-4E8D-923B-051F157BA50B}">
      <dsp:nvSpPr>
        <dsp:cNvPr id="0" name=""/>
        <dsp:cNvSpPr/>
      </dsp:nvSpPr>
      <dsp:spPr>
        <a:xfrm>
          <a:off x="2285" y="508269"/>
          <a:ext cx="3366160" cy="1359286"/>
        </a:xfrm>
        <a:prstGeom prst="chevron">
          <a:avLst/>
        </a:prstGeom>
        <a:solidFill>
          <a:schemeClr val="accent1">
            <a:hueOff val="0"/>
            <a:satOff val="0"/>
            <a:lumOff val="0"/>
            <a:alphaOff val="0"/>
          </a:scheme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100000"/>
            </a:lnSpc>
            <a:spcBef>
              <a:spcPct val="0"/>
            </a:spcBef>
            <a:spcAft>
              <a:spcPct val="35000"/>
            </a:spcAft>
            <a:buNone/>
          </a:pPr>
          <a:r>
            <a:rPr lang="en-US" sz="1800" kern="1200" dirty="0"/>
            <a:t>2 tables created for </a:t>
          </a:r>
          <a:r>
            <a:rPr lang="en-US" sz="2000" b="1" kern="1200" dirty="0">
              <a:solidFill>
                <a:schemeClr val="bg1"/>
              </a:solidFill>
            </a:rPr>
            <a:t>Sales</a:t>
          </a:r>
          <a:r>
            <a:rPr lang="en-US" sz="1800" kern="1200" dirty="0"/>
            <a:t> &amp; </a:t>
          </a:r>
          <a:r>
            <a:rPr lang="en-US" sz="2000" b="1" kern="1200" dirty="0">
              <a:solidFill>
                <a:schemeClr val="bg1"/>
              </a:solidFill>
            </a:rPr>
            <a:t>Address</a:t>
          </a:r>
          <a:r>
            <a:rPr lang="en-US" sz="1800" kern="1200" dirty="0"/>
            <a:t> using </a:t>
          </a:r>
          <a:r>
            <a:rPr lang="en-US" sz="2000" b="1" kern="1200" dirty="0">
              <a:solidFill>
                <a:schemeClr val="bg1"/>
              </a:solidFill>
            </a:rPr>
            <a:t>PgAdmin</a:t>
          </a:r>
          <a:endParaRPr lang="en-US" sz="1800" b="1" kern="1200" dirty="0">
            <a:solidFill>
              <a:schemeClr val="bg1"/>
            </a:solidFill>
          </a:endParaRPr>
        </a:p>
      </dsp:txBody>
      <dsp:txXfrm>
        <a:off x="681928" y="508269"/>
        <a:ext cx="2006874" cy="1359286"/>
      </dsp:txXfrm>
    </dsp:sp>
    <dsp:sp modelId="{1C96A671-8CC6-471C-97BD-C42B942614E3}">
      <dsp:nvSpPr>
        <dsp:cNvPr id="0" name=""/>
        <dsp:cNvSpPr/>
      </dsp:nvSpPr>
      <dsp:spPr>
        <a:xfrm>
          <a:off x="3147679" y="508269"/>
          <a:ext cx="3420711" cy="1359286"/>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Numeric index column </a:t>
          </a:r>
          <a:r>
            <a:rPr lang="en-US" sz="1800" kern="1200" dirty="0">
              <a:solidFill>
                <a:srgbClr val="FFFFFF"/>
              </a:solidFill>
              <a:latin typeface="Georgia Pro Light"/>
              <a:ea typeface="+mn-ea"/>
              <a:cs typeface="+mn-cs"/>
            </a:rPr>
            <a:t>created as primary key</a:t>
          </a:r>
        </a:p>
      </dsp:txBody>
      <dsp:txXfrm>
        <a:off x="3827322" y="508269"/>
        <a:ext cx="2061425" cy="1359286"/>
      </dsp:txXfrm>
    </dsp:sp>
    <dsp:sp modelId="{5BC9CF69-9868-4A1A-9CEF-42F8A53CCA8C}">
      <dsp:nvSpPr>
        <dsp:cNvPr id="0" name=""/>
        <dsp:cNvSpPr/>
      </dsp:nvSpPr>
      <dsp:spPr>
        <a:xfrm>
          <a:off x="6347624" y="520477"/>
          <a:ext cx="3001277" cy="1334869"/>
        </a:xfrm>
        <a:prstGeom prst="chevron">
          <a:avLst/>
        </a:prstGeom>
        <a:solidFill>
          <a:srgbClr val="4472C4">
            <a:hueOff val="0"/>
            <a:satOff val="0"/>
            <a:lumOff val="0"/>
            <a:alphaOff val="0"/>
          </a:srgbClr>
        </a:solidFill>
        <a:ln w="19050" cap="flat" cmpd="sng" algn="ctr">
          <a:no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00000"/>
            </a:lnSpc>
            <a:spcBef>
              <a:spcPct val="0"/>
            </a:spcBef>
            <a:spcAft>
              <a:spcPct val="35000"/>
            </a:spcAft>
            <a:buNone/>
          </a:pPr>
          <a:r>
            <a:rPr lang="en-US" sz="1600" kern="1200" dirty="0">
              <a:solidFill>
                <a:srgbClr val="FFFFFF"/>
              </a:solidFill>
              <a:latin typeface="Georgia Pro Light"/>
              <a:ea typeface="+mn-ea"/>
              <a:cs typeface="+mn-cs"/>
            </a:rPr>
            <a:t>Table joined  in PgAdmin- </a:t>
          </a:r>
          <a:r>
            <a:rPr lang="en-US" sz="2000" b="1" kern="1200" dirty="0">
              <a:solidFill>
                <a:schemeClr val="bg1"/>
              </a:solidFill>
              <a:latin typeface="Georgia Pro Light"/>
              <a:ea typeface="+mn-ea"/>
              <a:cs typeface="+mn-cs"/>
            </a:rPr>
            <a:t>Sales_Join_</a:t>
          </a:r>
        </a:p>
        <a:p>
          <a:pPr marL="0" lvl="0" indent="0" algn="ctr" defTabSz="889000">
            <a:lnSpc>
              <a:spcPct val="100000"/>
            </a:lnSpc>
            <a:spcBef>
              <a:spcPct val="0"/>
            </a:spcBef>
            <a:spcAft>
              <a:spcPct val="35000"/>
            </a:spcAft>
            <a:buNone/>
          </a:pPr>
          <a:r>
            <a:rPr lang="en-US" sz="2000" b="1" kern="1200" dirty="0">
              <a:solidFill>
                <a:schemeClr val="bg1"/>
              </a:solidFill>
              <a:latin typeface="Georgia Pro Light"/>
              <a:ea typeface="+mn-ea"/>
              <a:cs typeface="+mn-cs"/>
            </a:rPr>
            <a:t>Address</a:t>
          </a:r>
          <a:endParaRPr lang="en-US" sz="2400" b="1" kern="1200" dirty="0">
            <a:solidFill>
              <a:schemeClr val="bg1"/>
            </a:solidFill>
            <a:latin typeface="Georgia Pro Light"/>
            <a:ea typeface="+mn-ea"/>
            <a:cs typeface="+mn-cs"/>
          </a:endParaRPr>
        </a:p>
      </dsp:txBody>
      <dsp:txXfrm>
        <a:off x="7015059" y="520477"/>
        <a:ext cx="1666408" cy="133486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E7D8EA-DA48-4104-B2B2-34E0BF9AACC4}" type="datetimeFigureOut">
              <a:rPr lang="en-US" smtClean="0"/>
              <a:t>12/2/2021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474C2-C2A4-44E6-BE99-C50D8E9D940B}" type="slidenum">
              <a:rPr lang="en-US" smtClean="0"/>
              <a:t>‹#›</a:t>
            </a:fld>
            <a:endParaRPr lang="en-US"/>
          </a:p>
        </p:txBody>
      </p:sp>
    </p:spTree>
    <p:extLst>
      <p:ext uri="{BB962C8B-B14F-4D97-AF65-F5344CB8AC3E}">
        <p14:creationId xmlns:p14="http://schemas.microsoft.com/office/powerpoint/2010/main" val="2813092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Aitor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the rapidly increasing prices of the housing market, how does a prospective home buyer decide where to purchase a home in New York City?</a:t>
            </a: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2</a:t>
            </a:fld>
            <a:endParaRPr lang="en-US"/>
          </a:p>
        </p:txBody>
      </p:sp>
    </p:spTree>
    <p:extLst>
      <p:ext uri="{BB962C8B-B14F-4D97-AF65-F5344CB8AC3E}">
        <p14:creationId xmlns:p14="http://schemas.microsoft.com/office/powerpoint/2010/main" val="3134441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Minimum Viable Product which we have proudly built in the last 5 weeks is called NYCCasa. Without any ado let’s give you a video demo to avoid any lag. NYCCasa will help potential buyers browse through scores of property data of the 5 New York City boroughs to help gather information to make an informed decision to find their next home. The dashboard has been made interactive to include historical sales price data by borough for 13 years and shows the trend in sales price. It also provides an interactive map with locations of all addresses and their corresponding data such as neighborhood, square feet and average sales price through the years. It also provides a sample database which the home buyers could download as a csv in the future. As part of product development, we will e</a:t>
            </a:r>
            <a:r>
              <a:rPr lang="en-US" sz="1200" b="0" dirty="0">
                <a:solidFill>
                  <a:srgbClr val="00B0F0"/>
                </a:solidFill>
              </a:rPr>
              <a:t>nable Filter Capabilities for the database in the future on top of our current beta version</a:t>
            </a:r>
            <a:r>
              <a:rPr lang="en-US" b="0" dirty="0"/>
              <a:t>.</a:t>
            </a: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11</a:t>
            </a:fld>
            <a:endParaRPr lang="en-US"/>
          </a:p>
        </p:txBody>
      </p:sp>
    </p:spTree>
    <p:extLst>
      <p:ext uri="{BB962C8B-B14F-4D97-AF65-F5344CB8AC3E}">
        <p14:creationId xmlns:p14="http://schemas.microsoft.com/office/powerpoint/2010/main" val="32863967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are the next steps?</a:t>
            </a:r>
          </a:p>
          <a:p>
            <a:r>
              <a:rPr lang="en-US" dirty="0"/>
              <a:t>We want to provide additional information such as # of bedrooms, # of bathrooms, parking lot, apartment view, last sale date </a:t>
            </a:r>
            <a:r>
              <a:rPr lang="en-US" dirty="0" err="1"/>
              <a:t>etc</a:t>
            </a:r>
            <a:r>
              <a:rPr lang="en-US" dirty="0"/>
              <a:t> to the homebuyers, which I am sure they will appreciate. We will gather this through a new database or web scraping.</a:t>
            </a:r>
          </a:p>
          <a:p>
            <a:r>
              <a:rPr lang="en-US" dirty="0"/>
              <a:t>To make our predicted current price more robust we will use housing inflation index dataset to test accuracy of our ML model. Additionally, we will further build our model to predict property prices 1-2 years into the future.</a:t>
            </a:r>
          </a:p>
          <a:p>
            <a:r>
              <a:rPr lang="en-US" dirty="0"/>
              <a:t>We want to eventually expand our market base into Toronto as well and will use web scraping to get more robust database for Toronto housing market from ZooCasa.</a:t>
            </a:r>
          </a:p>
          <a:p>
            <a:r>
              <a:rPr lang="en-US" dirty="0"/>
              <a:t>We want to increase our website capabilities to segregate display table into the 5 boroughs instead of a single sample table to improve searchability for the user.</a:t>
            </a:r>
          </a:p>
          <a:p>
            <a:r>
              <a:rPr lang="en-US" dirty="0"/>
              <a:t>We thank you for your time and are open to any questions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12</a:t>
            </a:fld>
            <a:endParaRPr lang="en-US"/>
          </a:p>
        </p:txBody>
      </p:sp>
    </p:spTree>
    <p:extLst>
      <p:ext uri="{BB962C8B-B14F-4D97-AF65-F5344CB8AC3E}">
        <p14:creationId xmlns:p14="http://schemas.microsoft.com/office/powerpoint/2010/main" val="3141562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Aitor</a:t>
            </a:r>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3</a:t>
            </a:fld>
            <a:endParaRPr lang="en-US"/>
          </a:p>
        </p:txBody>
      </p:sp>
    </p:spTree>
    <p:extLst>
      <p:ext uri="{BB962C8B-B14F-4D97-AF65-F5344CB8AC3E}">
        <p14:creationId xmlns:p14="http://schemas.microsoft.com/office/powerpoint/2010/main" val="3253516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Aitor</a:t>
            </a:r>
            <a:endParaRPr lang="en-US" dirty="0"/>
          </a:p>
          <a:p>
            <a:r>
              <a:rPr lang="en-US" dirty="0"/>
              <a:t>2019 data was incomplete, so we decided to ignore it</a:t>
            </a:r>
          </a:p>
        </p:txBody>
      </p:sp>
      <p:sp>
        <p:nvSpPr>
          <p:cNvPr id="4" name="Slide Number Placeholder 3"/>
          <p:cNvSpPr>
            <a:spLocks noGrp="1"/>
          </p:cNvSpPr>
          <p:nvPr>
            <p:ph type="sldNum" sz="quarter" idx="5"/>
          </p:nvPr>
        </p:nvSpPr>
        <p:spPr/>
        <p:txBody>
          <a:bodyPr/>
          <a:lstStyle/>
          <a:p>
            <a:fld id="{BE6474C2-C2A4-44E6-BE99-C50D8E9D940B}" type="slidenum">
              <a:rPr lang="en-US" smtClean="0"/>
              <a:t>4</a:t>
            </a:fld>
            <a:endParaRPr lang="en-US"/>
          </a:p>
        </p:txBody>
      </p:sp>
    </p:spTree>
    <p:extLst>
      <p:ext uri="{BB962C8B-B14F-4D97-AF65-F5344CB8AC3E}">
        <p14:creationId xmlns:p14="http://schemas.microsoft.com/office/powerpoint/2010/main" val="114148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Noran</a:t>
            </a:r>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5</a:t>
            </a:fld>
            <a:endParaRPr lang="en-US"/>
          </a:p>
        </p:txBody>
      </p:sp>
    </p:spTree>
    <p:extLst>
      <p:ext uri="{BB962C8B-B14F-4D97-AF65-F5344CB8AC3E}">
        <p14:creationId xmlns:p14="http://schemas.microsoft.com/office/powerpoint/2010/main" val="3421526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Noran</a:t>
            </a:r>
            <a:endParaRPr lang="en-US" dirty="0"/>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Database was uploaded to </a:t>
            </a:r>
            <a:r>
              <a:rPr lang="en-US" sz="1800" b="1" i="0" u="none" strike="noStrike" dirty="0">
                <a:solidFill>
                  <a:srgbClr val="000000"/>
                </a:solidFill>
                <a:effectLst/>
                <a:latin typeface="Roboto" panose="02000000000000000000" pitchFamily="2" charset="0"/>
              </a:rPr>
              <a:t>AWS</a:t>
            </a:r>
            <a:r>
              <a:rPr lang="en-US" sz="1800" b="0" i="0" u="none" strike="noStrike" dirty="0">
                <a:solidFill>
                  <a:srgbClr val="000000"/>
                </a:solidFill>
                <a:effectLst/>
                <a:latin typeface="Roboto" panose="02000000000000000000" pitchFamily="2" charset="0"/>
              </a:rPr>
              <a:t> using </a:t>
            </a:r>
            <a:r>
              <a:rPr lang="en-US" sz="1800" b="1" i="0" u="none" strike="noStrike" dirty="0">
                <a:solidFill>
                  <a:srgbClr val="000000"/>
                </a:solidFill>
                <a:effectLst/>
                <a:latin typeface="Roboto" panose="02000000000000000000" pitchFamily="2" charset="0"/>
              </a:rPr>
              <a:t>RDS</a:t>
            </a:r>
            <a:r>
              <a:rPr lang="en-US" sz="1800" b="0" i="0" u="none" strike="noStrike" dirty="0">
                <a:solidFill>
                  <a:srgbClr val="000000"/>
                </a:solidFill>
                <a:effectLst/>
                <a:latin typeface="Roboto" panose="02000000000000000000" pitchFamily="2" charset="0"/>
              </a:rPr>
              <a:t> &amp; </a:t>
            </a:r>
            <a:r>
              <a:rPr lang="en-US" sz="1800" b="1" i="0" u="none" strike="noStrike" dirty="0">
                <a:solidFill>
                  <a:srgbClr val="000000"/>
                </a:solidFill>
                <a:effectLst/>
                <a:latin typeface="Roboto" panose="02000000000000000000" pitchFamily="2" charset="0"/>
              </a:rPr>
              <a:t>S3</a:t>
            </a:r>
            <a:endParaRPr lang="en-US" sz="1800" b="0" i="0" u="none" strike="noStrike" dirty="0">
              <a:solidFill>
                <a:srgbClr val="000000"/>
              </a:solidFill>
              <a:effectLst/>
              <a:latin typeface="Roboto" panose="02000000000000000000" pitchFamily="2"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Tables were created in </a:t>
            </a:r>
            <a:r>
              <a:rPr lang="en-US" sz="1800" b="1" i="0" u="none" strike="noStrike" dirty="0">
                <a:solidFill>
                  <a:srgbClr val="000000"/>
                </a:solidFill>
                <a:effectLst/>
                <a:latin typeface="Roboto" panose="02000000000000000000" pitchFamily="2" charset="0"/>
              </a:rPr>
              <a:t>PgAdmin</a:t>
            </a:r>
            <a:r>
              <a:rPr lang="en-US" sz="1800" b="0" i="0" u="none" strike="noStrike" dirty="0">
                <a:solidFill>
                  <a:srgbClr val="000000"/>
                </a:solidFill>
                <a:effectLst/>
                <a:latin typeface="Roboto" panose="02000000000000000000" pitchFamily="2" charset="0"/>
              </a:rPr>
              <a:t> for each borough</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Roboto" panose="02000000000000000000" pitchFamily="2" charset="0"/>
              </a:rPr>
              <a:t>AWS</a:t>
            </a:r>
            <a:r>
              <a:rPr lang="en-US" sz="1800" b="0" i="0" u="none" strike="noStrike" dirty="0">
                <a:solidFill>
                  <a:srgbClr val="000000"/>
                </a:solidFill>
                <a:effectLst/>
                <a:latin typeface="Roboto" panose="02000000000000000000" pitchFamily="2" charset="0"/>
              </a:rPr>
              <a:t> was connected to </a:t>
            </a:r>
            <a:r>
              <a:rPr lang="en-US" sz="1800" b="1" i="0" u="none" strike="noStrike" dirty="0">
                <a:solidFill>
                  <a:srgbClr val="000000"/>
                </a:solidFill>
                <a:effectLst/>
                <a:latin typeface="Roboto" panose="02000000000000000000" pitchFamily="2" charset="0"/>
              </a:rPr>
              <a:t>PgAdmin</a:t>
            </a:r>
            <a:r>
              <a:rPr lang="en-US" sz="1800" b="0" i="0" u="none" strike="noStrike" dirty="0">
                <a:solidFill>
                  <a:srgbClr val="000000"/>
                </a:solidFill>
                <a:effectLst/>
                <a:latin typeface="Roboto" panose="02000000000000000000" pitchFamily="2" charset="0"/>
              </a:rPr>
              <a:t> using </a:t>
            </a:r>
            <a:r>
              <a:rPr lang="en-US" sz="1800" b="1" i="0" u="none" strike="noStrike" dirty="0">
                <a:solidFill>
                  <a:srgbClr val="000000"/>
                </a:solidFill>
                <a:effectLst/>
                <a:latin typeface="Roboto" panose="02000000000000000000" pitchFamily="2" charset="0"/>
              </a:rPr>
              <a:t>SQLAlchemy</a:t>
            </a:r>
            <a:endParaRPr lang="en-US" sz="1800" b="0" i="0" u="none" strike="noStrike" dirty="0">
              <a:solidFill>
                <a:srgbClr val="000000"/>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6</a:t>
            </a:fld>
            <a:endParaRPr lang="en-US"/>
          </a:p>
        </p:txBody>
      </p:sp>
    </p:spTree>
    <p:extLst>
      <p:ext uri="{BB962C8B-B14F-4D97-AF65-F5344CB8AC3E}">
        <p14:creationId xmlns:p14="http://schemas.microsoft.com/office/powerpoint/2010/main" val="1993692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Noran</a:t>
            </a:r>
            <a:endParaRPr lang="en-US" dirty="0"/>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Database was cleaned using python in CoLab</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Retained columns from DB were </a:t>
            </a:r>
            <a:r>
              <a:rPr lang="en-US" sz="1800" b="1" i="0" u="none" strike="noStrike" dirty="0">
                <a:solidFill>
                  <a:srgbClr val="000000"/>
                </a:solidFill>
                <a:effectLst/>
                <a:latin typeface="Roboto" panose="02000000000000000000" pitchFamily="2" charset="0"/>
              </a:rPr>
              <a:t>Borough, Neighborhood, Building Class Category, Address, Zip Code, Gross Square Feet, </a:t>
            </a:r>
            <a:r>
              <a:rPr lang="en-US" sz="1800" b="1" i="0" u="none" strike="noStrike" dirty="0" err="1">
                <a:solidFill>
                  <a:srgbClr val="000000"/>
                </a:solidFill>
                <a:effectLst/>
                <a:latin typeface="Roboto" panose="02000000000000000000" pitchFamily="2" charset="0"/>
              </a:rPr>
              <a:t>Sale_Price</a:t>
            </a:r>
            <a:r>
              <a:rPr lang="en-US" sz="1800" b="1" i="0" u="none" strike="noStrike" dirty="0">
                <a:solidFill>
                  <a:srgbClr val="000000"/>
                </a:solidFill>
                <a:effectLst/>
                <a:latin typeface="Roboto" panose="02000000000000000000" pitchFamily="2" charset="0"/>
              </a:rPr>
              <a:t>, </a:t>
            </a:r>
            <a:r>
              <a:rPr lang="en-US" sz="1800" b="1" i="0" u="none" strike="noStrike" dirty="0" err="1">
                <a:solidFill>
                  <a:srgbClr val="000000"/>
                </a:solidFill>
                <a:effectLst/>
                <a:latin typeface="Roboto" panose="02000000000000000000" pitchFamily="2" charset="0"/>
              </a:rPr>
              <a:t>Sale_Date</a:t>
            </a:r>
            <a:endParaRPr lang="en-US" sz="1800" b="0" i="0" u="none" strike="noStrike" dirty="0">
              <a:solidFill>
                <a:srgbClr val="000000"/>
              </a:solidFill>
              <a:effectLst/>
              <a:latin typeface="Roboto" panose="02000000000000000000" pitchFamily="2" charset="0"/>
            </a:endParaRP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Roboto" panose="02000000000000000000" pitchFamily="2" charset="0"/>
              </a:rPr>
              <a:t>$sqf, Year, Month</a:t>
            </a:r>
            <a:r>
              <a:rPr lang="en-US" sz="1800" b="0" i="0" u="none" strike="noStrike" dirty="0">
                <a:solidFill>
                  <a:srgbClr val="000000"/>
                </a:solidFill>
                <a:effectLst/>
                <a:latin typeface="Roboto" panose="02000000000000000000" pitchFamily="2" charset="0"/>
              </a:rPr>
              <a:t> columns were added</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Filtered </a:t>
            </a:r>
            <a:r>
              <a:rPr lang="en-US" sz="1800" b="1" i="0" u="none" strike="noStrike" dirty="0">
                <a:solidFill>
                  <a:srgbClr val="000000"/>
                </a:solidFill>
                <a:effectLst/>
                <a:latin typeface="Roboto" panose="02000000000000000000" pitchFamily="2" charset="0"/>
              </a:rPr>
              <a:t>Building Class Categories</a:t>
            </a:r>
            <a:r>
              <a:rPr lang="en-US" sz="1800" b="0" i="0" u="none" strike="noStrike" dirty="0">
                <a:solidFill>
                  <a:srgbClr val="000000"/>
                </a:solidFill>
                <a:effectLst/>
                <a:latin typeface="Roboto" panose="02000000000000000000" pitchFamily="2" charset="0"/>
              </a:rPr>
              <a:t> and </a:t>
            </a:r>
            <a:r>
              <a:rPr lang="en-US" sz="1800" b="1" i="0" u="none" strike="noStrike" dirty="0">
                <a:solidFill>
                  <a:srgbClr val="000000"/>
                </a:solidFill>
                <a:effectLst/>
                <a:latin typeface="Roboto" panose="02000000000000000000" pitchFamily="2" charset="0"/>
              </a:rPr>
              <a:t>Commercial</a:t>
            </a:r>
            <a:r>
              <a:rPr lang="en-US" sz="1800" b="0" i="0" u="none" strike="noStrike" dirty="0">
                <a:solidFill>
                  <a:srgbClr val="000000"/>
                </a:solidFill>
                <a:effectLst/>
                <a:latin typeface="Roboto" panose="02000000000000000000" pitchFamily="2" charset="0"/>
              </a:rPr>
              <a:t> rows based on category</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Dropped rows where </a:t>
            </a:r>
            <a:r>
              <a:rPr lang="en-US" sz="1800" b="1" i="0" u="none" strike="noStrike" dirty="0">
                <a:solidFill>
                  <a:srgbClr val="000000"/>
                </a:solidFill>
                <a:effectLst/>
                <a:latin typeface="Roboto" panose="02000000000000000000" pitchFamily="2" charset="0"/>
              </a:rPr>
              <a:t>sq feet</a:t>
            </a:r>
            <a:r>
              <a:rPr lang="en-US" sz="1800" b="0" i="0" u="none" strike="noStrike" dirty="0">
                <a:solidFill>
                  <a:srgbClr val="000000"/>
                </a:solidFill>
                <a:effectLst/>
                <a:latin typeface="Roboto" panose="02000000000000000000" pitchFamily="2" charset="0"/>
              </a:rPr>
              <a:t> or </a:t>
            </a:r>
            <a:r>
              <a:rPr lang="en-US" sz="1800" b="1" i="0" u="none" strike="noStrike" dirty="0">
                <a:solidFill>
                  <a:srgbClr val="000000"/>
                </a:solidFill>
                <a:effectLst/>
                <a:latin typeface="Roboto" panose="02000000000000000000" pitchFamily="2" charset="0"/>
              </a:rPr>
              <a:t>price</a:t>
            </a:r>
            <a:r>
              <a:rPr lang="en-US" sz="1800" b="0" i="0" u="none" strike="noStrike" dirty="0">
                <a:solidFill>
                  <a:srgbClr val="000000"/>
                </a:solidFill>
                <a:effectLst/>
                <a:latin typeface="Roboto" panose="02000000000000000000" pitchFamily="2" charset="0"/>
              </a:rPr>
              <a:t> were 0</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Roboto" panose="02000000000000000000" pitchFamily="2" charset="0"/>
              </a:rPr>
              <a:t>$sqf</a:t>
            </a:r>
            <a:r>
              <a:rPr lang="en-US" sz="1800" b="0" i="0" u="none" strike="noStrike" dirty="0">
                <a:solidFill>
                  <a:srgbClr val="000000"/>
                </a:solidFill>
                <a:effectLst/>
                <a:latin typeface="Roboto" panose="02000000000000000000" pitchFamily="2" charset="0"/>
              </a:rPr>
              <a:t> column was created to compare prices per property; quantiles were calculated by Borough and Year; </a:t>
            </a:r>
            <a:r>
              <a:rPr lang="en-US" sz="1800" b="1" i="0" u="none" strike="noStrike" dirty="0">
                <a:solidFill>
                  <a:srgbClr val="000000"/>
                </a:solidFill>
                <a:effectLst/>
                <a:latin typeface="Roboto" panose="02000000000000000000" pitchFamily="2" charset="0"/>
              </a:rPr>
              <a:t>top and bottom 5%</a:t>
            </a:r>
            <a:r>
              <a:rPr lang="en-US" sz="1800" b="0" i="0" u="none" strike="noStrike" dirty="0">
                <a:solidFill>
                  <a:srgbClr val="000000"/>
                </a:solidFill>
                <a:effectLst/>
                <a:latin typeface="Roboto" panose="02000000000000000000" pitchFamily="2" charset="0"/>
              </a:rPr>
              <a:t> were dropped for each group</a:t>
            </a: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7</a:t>
            </a:fld>
            <a:endParaRPr lang="en-US"/>
          </a:p>
        </p:txBody>
      </p:sp>
    </p:spTree>
    <p:extLst>
      <p:ext uri="{BB962C8B-B14F-4D97-AF65-F5344CB8AC3E}">
        <p14:creationId xmlns:p14="http://schemas.microsoft.com/office/powerpoint/2010/main" val="383188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Noran</a:t>
            </a:r>
            <a:endParaRPr lang="en-US" dirty="0"/>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Database was uploaded to </a:t>
            </a:r>
            <a:r>
              <a:rPr lang="en-US" sz="1800" b="1" i="0" u="none" strike="noStrike" dirty="0">
                <a:solidFill>
                  <a:srgbClr val="000000"/>
                </a:solidFill>
                <a:effectLst/>
                <a:latin typeface="Roboto" panose="02000000000000000000" pitchFamily="2" charset="0"/>
              </a:rPr>
              <a:t>AWS</a:t>
            </a:r>
            <a:r>
              <a:rPr lang="en-US" sz="1800" b="0" i="0" u="none" strike="noStrike" dirty="0">
                <a:solidFill>
                  <a:srgbClr val="000000"/>
                </a:solidFill>
                <a:effectLst/>
                <a:latin typeface="Roboto" panose="02000000000000000000" pitchFamily="2" charset="0"/>
              </a:rPr>
              <a:t> using </a:t>
            </a:r>
            <a:r>
              <a:rPr lang="en-US" sz="1800" b="1" i="0" u="none" strike="noStrike" dirty="0">
                <a:solidFill>
                  <a:srgbClr val="000000"/>
                </a:solidFill>
                <a:effectLst/>
                <a:latin typeface="Roboto" panose="02000000000000000000" pitchFamily="2" charset="0"/>
              </a:rPr>
              <a:t>RDS</a:t>
            </a:r>
            <a:r>
              <a:rPr lang="en-US" sz="1800" b="0" i="0" u="none" strike="noStrike" dirty="0">
                <a:solidFill>
                  <a:srgbClr val="000000"/>
                </a:solidFill>
                <a:effectLst/>
                <a:latin typeface="Roboto" panose="02000000000000000000" pitchFamily="2" charset="0"/>
              </a:rPr>
              <a:t> &amp; </a:t>
            </a:r>
            <a:r>
              <a:rPr lang="en-US" sz="1800" b="1" i="0" u="none" strike="noStrike" dirty="0">
                <a:solidFill>
                  <a:srgbClr val="000000"/>
                </a:solidFill>
                <a:effectLst/>
                <a:latin typeface="Roboto" panose="02000000000000000000" pitchFamily="2" charset="0"/>
              </a:rPr>
              <a:t>S3</a:t>
            </a:r>
            <a:endParaRPr lang="en-US" sz="1800" b="0" i="0" u="none" strike="noStrike" dirty="0">
              <a:solidFill>
                <a:srgbClr val="000000"/>
              </a:solidFill>
              <a:effectLst/>
              <a:latin typeface="Roboto" panose="02000000000000000000" pitchFamily="2"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Roboto" panose="02000000000000000000" pitchFamily="2" charset="0"/>
              </a:rPr>
              <a:t>Tables were created in </a:t>
            </a:r>
            <a:r>
              <a:rPr lang="en-US" sz="1800" b="1" i="0" u="none" strike="noStrike" dirty="0">
                <a:solidFill>
                  <a:srgbClr val="000000"/>
                </a:solidFill>
                <a:effectLst/>
                <a:latin typeface="Roboto" panose="02000000000000000000" pitchFamily="2" charset="0"/>
              </a:rPr>
              <a:t>PgAdmin</a:t>
            </a:r>
            <a:r>
              <a:rPr lang="en-US" sz="1800" b="0" i="0" u="none" strike="noStrike" dirty="0">
                <a:solidFill>
                  <a:srgbClr val="000000"/>
                </a:solidFill>
                <a:effectLst/>
                <a:latin typeface="Roboto" panose="02000000000000000000" pitchFamily="2" charset="0"/>
              </a:rPr>
              <a:t> for each borough</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Roboto" panose="02000000000000000000" pitchFamily="2" charset="0"/>
              </a:rPr>
              <a:t>AWS</a:t>
            </a:r>
            <a:r>
              <a:rPr lang="en-US" sz="1800" b="0" i="0" u="none" strike="noStrike" dirty="0">
                <a:solidFill>
                  <a:srgbClr val="000000"/>
                </a:solidFill>
                <a:effectLst/>
                <a:latin typeface="Roboto" panose="02000000000000000000" pitchFamily="2" charset="0"/>
              </a:rPr>
              <a:t> was connected to </a:t>
            </a:r>
            <a:r>
              <a:rPr lang="en-US" sz="1800" b="1" i="0" u="none" strike="noStrike" dirty="0">
                <a:solidFill>
                  <a:srgbClr val="000000"/>
                </a:solidFill>
                <a:effectLst/>
                <a:latin typeface="Roboto" panose="02000000000000000000" pitchFamily="2" charset="0"/>
              </a:rPr>
              <a:t>PgAdmin</a:t>
            </a:r>
            <a:r>
              <a:rPr lang="en-US" sz="1800" b="0" i="0" u="none" strike="noStrike" dirty="0">
                <a:solidFill>
                  <a:srgbClr val="000000"/>
                </a:solidFill>
                <a:effectLst/>
                <a:latin typeface="Roboto" panose="02000000000000000000" pitchFamily="2" charset="0"/>
              </a:rPr>
              <a:t> using </a:t>
            </a:r>
            <a:r>
              <a:rPr lang="en-US" sz="1800" b="1" i="0" u="none" strike="noStrike" dirty="0">
                <a:solidFill>
                  <a:srgbClr val="000000"/>
                </a:solidFill>
                <a:effectLst/>
                <a:latin typeface="Roboto" panose="02000000000000000000" pitchFamily="2" charset="0"/>
              </a:rPr>
              <a:t>SQLAlchemy</a:t>
            </a:r>
            <a:endParaRPr lang="en-US" sz="1800" b="0" i="0" u="none" strike="noStrike" dirty="0">
              <a:solidFill>
                <a:srgbClr val="000000"/>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8</a:t>
            </a:fld>
            <a:endParaRPr lang="en-US"/>
          </a:p>
        </p:txBody>
      </p:sp>
    </p:spTree>
    <p:extLst>
      <p:ext uri="{BB962C8B-B14F-4D97-AF65-F5344CB8AC3E}">
        <p14:creationId xmlns:p14="http://schemas.microsoft.com/office/powerpoint/2010/main" val="3395603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Tally</a:t>
            </a:r>
          </a:p>
          <a:p>
            <a:r>
              <a:rPr lang="en-US" dirty="0"/>
              <a:t>As desired output is continuous data (current sale price) - linear regression was likely the best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Sales data from 2003-2015 was used to train the model and 2016-2018 data was used to test.</a:t>
            </a: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9</a:t>
            </a:fld>
            <a:endParaRPr lang="en-US"/>
          </a:p>
        </p:txBody>
      </p:sp>
    </p:spTree>
    <p:extLst>
      <p:ext uri="{BB962C8B-B14F-4D97-AF65-F5344CB8AC3E}">
        <p14:creationId xmlns:p14="http://schemas.microsoft.com/office/powerpoint/2010/main" val="2004532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solidFill>
              </a:rPr>
              <a:t>Neural network was considered and tested, however the R2 value was less than 0.25, so it is not included in the summary.</a:t>
            </a:r>
          </a:p>
          <a:p>
            <a:endParaRPr lang="en-US" dirty="0"/>
          </a:p>
        </p:txBody>
      </p:sp>
      <p:sp>
        <p:nvSpPr>
          <p:cNvPr id="4" name="Slide Number Placeholder 3"/>
          <p:cNvSpPr>
            <a:spLocks noGrp="1"/>
          </p:cNvSpPr>
          <p:nvPr>
            <p:ph type="sldNum" sz="quarter" idx="5"/>
          </p:nvPr>
        </p:nvSpPr>
        <p:spPr/>
        <p:txBody>
          <a:bodyPr/>
          <a:lstStyle/>
          <a:p>
            <a:fld id="{BE6474C2-C2A4-44E6-BE99-C50D8E9D940B}" type="slidenum">
              <a:rPr lang="en-US" smtClean="0"/>
              <a:t>10</a:t>
            </a:fld>
            <a:endParaRPr lang="en-US"/>
          </a:p>
        </p:txBody>
      </p:sp>
    </p:spTree>
    <p:extLst>
      <p:ext uri="{BB962C8B-B14F-4D97-AF65-F5344CB8AC3E}">
        <p14:creationId xmlns:p14="http://schemas.microsoft.com/office/powerpoint/2010/main" val="3894345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970FAA79-D5CF-4A3A-AE3C-401C3F210E8F}" type="datetime1">
              <a:rPr lang="en-US" smtClean="0"/>
              <a:t>12/2/2021</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070985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71CF0854-9151-4CAF-A87D-5C58DCCBD90E}" type="datetime1">
              <a:rPr lang="en-US" smtClean="0"/>
              <a:t>12/2/2021</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000332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BDEA50E0-4387-459A-9737-FDE76939F583}" type="datetime1">
              <a:rPr lang="en-US" smtClean="0"/>
              <a:t>12/2/2021</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191288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0B01DF39-3266-49FA-96EC-0038120577BB}" type="datetime1">
              <a:rPr lang="en-US" smtClean="0"/>
              <a:t>12/2/2021</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426518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E01E6DEE-6119-4B54-94B0-03AAAECA2C05}" type="datetime1">
              <a:rPr lang="en-US" smtClean="0"/>
              <a:t>12/2/2021</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063732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BD5E7682-D33A-4DA7-B308-18481E4454DE}" type="datetime1">
              <a:rPr lang="en-US" smtClean="0"/>
              <a:t>12/2/2021</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468047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E095871D-DF45-4B17-B041-D57F193AF906}" type="datetime1">
              <a:rPr lang="en-US" smtClean="0"/>
              <a:t>12/2/2021</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96788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A71A4D09-1FCB-4F47-AB54-458717F135B1}" type="datetime1">
              <a:rPr lang="en-US" smtClean="0"/>
              <a:t>12/2/2021</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746119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C43E76D2-A1E8-459A-96C3-AFE9B5B2B49B}" type="datetime1">
              <a:rPr lang="en-US" smtClean="0"/>
              <a:t>12/2/2021</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328764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BE5EAE53-4A8C-40C9-80BD-41E0FF2276B3}" type="datetime1">
              <a:rPr lang="en-US" smtClean="0"/>
              <a:t>12/2/2021</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8292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FD49FCA7-8F44-4517-A989-083148388C9E}" type="datetime1">
              <a:rPr lang="en-US" smtClean="0"/>
              <a:t>12/2/2021</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718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E3B42CA7-9700-4777-8B69-2CC71F497DBE}" type="datetime1">
              <a:rPr lang="en-US" smtClean="0"/>
              <a:t>12/2/2021</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2730218"/>
      </p:ext>
    </p:extLst>
  </p:cSld>
  <p:clrMap bg1="dk1" tx1="lt1" bg2="dk2" tx2="lt2" accent1="accent1" accent2="accent2" accent3="accent3" accent4="accent4" accent5="accent5" accent6="accent6" hlink="hlink" folHlink="folHlink"/>
  <p:sldLayoutIdLst>
    <p:sldLayoutId id="2147483748" r:id="rId1"/>
    <p:sldLayoutId id="2147483749" r:id="rId2"/>
    <p:sldLayoutId id="2147483750" r:id="rId3"/>
    <p:sldLayoutId id="2147483740" r:id="rId4"/>
    <p:sldLayoutId id="2147483741" r:id="rId5"/>
    <p:sldLayoutId id="2147483746" r:id="rId6"/>
    <p:sldLayoutId id="2147483742" r:id="rId7"/>
    <p:sldLayoutId id="2147483743" r:id="rId8"/>
    <p:sldLayoutId id="2147483744" r:id="rId9"/>
    <p:sldLayoutId id="2147483745" r:id="rId10"/>
    <p:sldLayoutId id="2147483747" r:id="rId11"/>
  </p:sldLayoutIdLst>
  <p:hf hdr="0" ftr="0" dt="0"/>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johnshuford/new-york-city-property-sale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3.png"/><Relationship Id="rId17" Type="http://schemas.microsoft.com/office/2007/relationships/hdphoto" Target="../media/hdphoto5.wdp"/><Relationship Id="rId2" Type="http://schemas.openxmlformats.org/officeDocument/2006/relationships/notesSlide" Target="../notesSlides/notesSlide4.xml"/><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12.png"/><Relationship Id="rId5" Type="http://schemas.openxmlformats.org/officeDocument/2006/relationships/diagramQuickStyle" Target="../diagrams/quickStyle1.xml"/><Relationship Id="rId15" Type="http://schemas.microsoft.com/office/2007/relationships/hdphoto" Target="../media/hdphoto4.wdp"/><Relationship Id="rId10" Type="http://schemas.openxmlformats.org/officeDocument/2006/relationships/image" Target="../media/image11.png"/><Relationship Id="rId4" Type="http://schemas.openxmlformats.org/officeDocument/2006/relationships/diagramLayout" Target="../diagrams/layout1.xml"/><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7.png"/><Relationship Id="rId7" Type="http://schemas.openxmlformats.org/officeDocument/2006/relationships/diagramColors" Target="../diagrams/colors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3.xml"/><Relationship Id="rId13" Type="http://schemas.openxmlformats.org/officeDocument/2006/relationships/diagramColors" Target="../diagrams/colors4.xml"/><Relationship Id="rId3" Type="http://schemas.openxmlformats.org/officeDocument/2006/relationships/image" Target="../media/image18.png"/><Relationship Id="rId7" Type="http://schemas.openxmlformats.org/officeDocument/2006/relationships/diagramQuickStyle" Target="../diagrams/quickStyle3.xml"/><Relationship Id="rId12" Type="http://schemas.openxmlformats.org/officeDocument/2006/relationships/diagramQuickStyle" Target="../diagrams/quickStyle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Layout" Target="../diagrams/layout3.xml"/><Relationship Id="rId11" Type="http://schemas.openxmlformats.org/officeDocument/2006/relationships/diagramLayout" Target="../diagrams/layout4.xml"/><Relationship Id="rId5" Type="http://schemas.openxmlformats.org/officeDocument/2006/relationships/diagramData" Target="../diagrams/data3.xml"/><Relationship Id="rId10" Type="http://schemas.openxmlformats.org/officeDocument/2006/relationships/diagramData" Target="../diagrams/data4.xml"/><Relationship Id="rId4" Type="http://schemas.microsoft.com/office/2007/relationships/hdphoto" Target="../media/hdphoto6.wdp"/><Relationship Id="rId9" Type="http://schemas.microsoft.com/office/2007/relationships/diagramDrawing" Target="../diagrams/drawing3.xml"/><Relationship Id="rId14" Type="http://schemas.microsoft.com/office/2007/relationships/diagramDrawing" Target="../diagrams/drawing4.xml"/></Relationships>
</file>

<file path=ppt/slides/_rels/slide8.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17.png"/><Relationship Id="rId7" Type="http://schemas.openxmlformats.org/officeDocument/2006/relationships/diagramColors" Target="../diagrams/colors5.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6F7EA0E-9196-4767-BBF1-F01DC43154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lack paper stacked">
            <a:extLst>
              <a:ext uri="{FF2B5EF4-FFF2-40B4-BE49-F238E27FC236}">
                <a16:creationId xmlns:a16="http://schemas.microsoft.com/office/drawing/2014/main" id="{3DB42EBF-6265-4762-AD49-11585F9F6F08}"/>
              </a:ext>
            </a:extLst>
          </p:cNvPr>
          <p:cNvPicPr>
            <a:picLocks noChangeAspect="1"/>
          </p:cNvPicPr>
          <p:nvPr/>
        </p:nvPicPr>
        <p:blipFill rotWithShape="1">
          <a:blip r:embed="rId2"/>
          <a:srcRect t="4407" b="11323"/>
          <a:stretch/>
        </p:blipFill>
        <p:spPr>
          <a:xfrm>
            <a:off x="1" y="10"/>
            <a:ext cx="12191999" cy="6857989"/>
          </a:xfrm>
          <a:prstGeom prst="rect">
            <a:avLst/>
          </a:prstGeom>
        </p:spPr>
      </p:pic>
      <p:sp>
        <p:nvSpPr>
          <p:cNvPr id="11" name="Freeform: Shape 10">
            <a:extLst>
              <a:ext uri="{FF2B5EF4-FFF2-40B4-BE49-F238E27FC236}">
                <a16:creationId xmlns:a16="http://schemas.microsoft.com/office/drawing/2014/main" id="{A76F333A-62E0-4AF3-80DE-CFDF4B376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153473 w 12192000"/>
              <a:gd name="connsiteY0" fmla="*/ 805938 h 6858000"/>
              <a:gd name="connsiteX1" fmla="*/ 964227 w 12192000"/>
              <a:gd name="connsiteY1" fmla="*/ 2995186 h 6858000"/>
              <a:gd name="connsiteX2" fmla="*/ 964227 w 12192000"/>
              <a:gd name="connsiteY2" fmla="*/ 3263695 h 6858000"/>
              <a:gd name="connsiteX3" fmla="*/ 964227 w 12192000"/>
              <a:gd name="connsiteY3" fmla="*/ 4781551 h 6858000"/>
              <a:gd name="connsiteX4" fmla="*/ 5343237 w 12192000"/>
              <a:gd name="connsiteY4" fmla="*/ 4781551 h 6858000"/>
              <a:gd name="connsiteX5" fmla="*/ 5343237 w 12192000"/>
              <a:gd name="connsiteY5" fmla="*/ 2995186 h 6858000"/>
              <a:gd name="connsiteX6" fmla="*/ 3153992 w 12192000"/>
              <a:gd name="connsiteY6" fmla="*/ 805938 h 6858000"/>
              <a:gd name="connsiteX7" fmla="*/ 0 w 12192000"/>
              <a:gd name="connsiteY7" fmla="*/ 0 h 6858000"/>
              <a:gd name="connsiteX8" fmla="*/ 12192000 w 12192000"/>
              <a:gd name="connsiteY8" fmla="*/ 0 h 6858000"/>
              <a:gd name="connsiteX9" fmla="*/ 12192000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3153473" y="805938"/>
                </a:moveTo>
                <a:cubicBezTo>
                  <a:pt x="1944364" y="805938"/>
                  <a:pt x="964227" y="1786104"/>
                  <a:pt x="964227" y="2995186"/>
                </a:cubicBezTo>
                <a:lnTo>
                  <a:pt x="964227" y="3263695"/>
                </a:lnTo>
                <a:lnTo>
                  <a:pt x="964227" y="4781551"/>
                </a:lnTo>
                <a:lnTo>
                  <a:pt x="5343237" y="4781551"/>
                </a:lnTo>
                <a:lnTo>
                  <a:pt x="5343237" y="2995186"/>
                </a:lnTo>
                <a:cubicBezTo>
                  <a:pt x="5343237" y="1786104"/>
                  <a:pt x="4363097" y="805938"/>
                  <a:pt x="3153992" y="805938"/>
                </a:cubicBezTo>
                <a:close/>
                <a:moveTo>
                  <a:pt x="0" y="0"/>
                </a:moveTo>
                <a:lnTo>
                  <a:pt x="12192000" y="0"/>
                </a:lnTo>
                <a:lnTo>
                  <a:pt x="12192000" y="6858000"/>
                </a:lnTo>
                <a:lnTo>
                  <a:pt x="0" y="6858000"/>
                </a:lnTo>
                <a:close/>
              </a:path>
            </a:pathLst>
          </a:cu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B90A14-56C7-4E04-B728-DC7F65D80904}"/>
              </a:ext>
            </a:extLst>
          </p:cNvPr>
          <p:cNvSpPr>
            <a:spLocks noGrp="1"/>
          </p:cNvSpPr>
          <p:nvPr>
            <p:ph type="ctrTitle"/>
          </p:nvPr>
        </p:nvSpPr>
        <p:spPr>
          <a:xfrm>
            <a:off x="889570" y="5209099"/>
            <a:ext cx="10388030" cy="981633"/>
          </a:xfrm>
        </p:spPr>
        <p:txBody>
          <a:bodyPr anchor="ctr">
            <a:normAutofit fontScale="90000"/>
          </a:bodyPr>
          <a:lstStyle/>
          <a:p>
            <a:r>
              <a:rPr lang="en-US" b="1" dirty="0">
                <a:solidFill>
                  <a:srgbClr val="00B0F0"/>
                </a:solidFill>
              </a:rPr>
              <a:t>DATABOOTCAMP PROJECT GROUP-8</a:t>
            </a:r>
          </a:p>
        </p:txBody>
      </p:sp>
      <p:sp>
        <p:nvSpPr>
          <p:cNvPr id="3" name="Subtitle 2">
            <a:extLst>
              <a:ext uri="{FF2B5EF4-FFF2-40B4-BE49-F238E27FC236}">
                <a16:creationId xmlns:a16="http://schemas.microsoft.com/office/drawing/2014/main" id="{9F0C0ED8-9AF2-409B-9D4C-F89BB7C93E49}"/>
              </a:ext>
            </a:extLst>
          </p:cNvPr>
          <p:cNvSpPr>
            <a:spLocks noGrp="1"/>
          </p:cNvSpPr>
          <p:nvPr>
            <p:ph type="subTitle" idx="1"/>
          </p:nvPr>
        </p:nvSpPr>
        <p:spPr>
          <a:xfrm>
            <a:off x="6974112" y="2734660"/>
            <a:ext cx="4419600" cy="2154274"/>
          </a:xfrm>
        </p:spPr>
        <p:txBody>
          <a:bodyPr anchor="b">
            <a:normAutofit fontScale="85000" lnSpcReduction="20000"/>
          </a:bodyPr>
          <a:lstStyle/>
          <a:p>
            <a:pPr algn="r"/>
            <a:r>
              <a:rPr lang="en-US" b="1" dirty="0">
                <a:solidFill>
                  <a:srgbClr val="00B0F0"/>
                </a:solidFill>
              </a:rPr>
              <a:t>PRESENTATION BY –</a:t>
            </a:r>
          </a:p>
          <a:p>
            <a:pPr algn="r"/>
            <a:r>
              <a:rPr lang="en-US" cap="none" dirty="0" err="1">
                <a:solidFill>
                  <a:srgbClr val="FFFFFF"/>
                </a:solidFill>
              </a:rPr>
              <a:t>Aitor</a:t>
            </a:r>
            <a:r>
              <a:rPr lang="en-US" cap="none" dirty="0">
                <a:solidFill>
                  <a:srgbClr val="FFFFFF"/>
                </a:solidFill>
              </a:rPr>
              <a:t> </a:t>
            </a:r>
            <a:r>
              <a:rPr lang="en-US" cap="none" dirty="0" err="1">
                <a:solidFill>
                  <a:srgbClr val="FFFFFF"/>
                </a:solidFill>
              </a:rPr>
              <a:t>Goyenechea</a:t>
            </a:r>
            <a:endParaRPr lang="en-US" cap="none" dirty="0">
              <a:solidFill>
                <a:srgbClr val="FFFFFF"/>
              </a:solidFill>
            </a:endParaRPr>
          </a:p>
          <a:p>
            <a:pPr algn="r"/>
            <a:r>
              <a:rPr lang="en-US" cap="none" dirty="0">
                <a:solidFill>
                  <a:srgbClr val="FFFFFF"/>
                </a:solidFill>
              </a:rPr>
              <a:t>Alexander </a:t>
            </a:r>
            <a:r>
              <a:rPr lang="en-US" cap="none" dirty="0" err="1">
                <a:solidFill>
                  <a:srgbClr val="FFFFFF"/>
                </a:solidFill>
              </a:rPr>
              <a:t>Rahmanov</a:t>
            </a:r>
            <a:endParaRPr lang="en-US" cap="none" dirty="0">
              <a:solidFill>
                <a:srgbClr val="FFFFFF"/>
              </a:solidFill>
            </a:endParaRPr>
          </a:p>
          <a:p>
            <a:pPr algn="r"/>
            <a:r>
              <a:rPr lang="en-US" cap="none" dirty="0" err="1">
                <a:solidFill>
                  <a:srgbClr val="FFFFFF"/>
                </a:solidFill>
              </a:rPr>
              <a:t>Noran</a:t>
            </a:r>
            <a:r>
              <a:rPr lang="en-US" cap="none" dirty="0">
                <a:solidFill>
                  <a:srgbClr val="FFFFFF"/>
                </a:solidFill>
              </a:rPr>
              <a:t> Abou-Zaid</a:t>
            </a:r>
          </a:p>
          <a:p>
            <a:pPr algn="r"/>
            <a:r>
              <a:rPr lang="en-US" cap="none" dirty="0">
                <a:solidFill>
                  <a:srgbClr val="FFFFFF"/>
                </a:solidFill>
              </a:rPr>
              <a:t>Tally </a:t>
            </a:r>
            <a:r>
              <a:rPr lang="en-US" cap="none" dirty="0" err="1">
                <a:solidFill>
                  <a:srgbClr val="FFFFFF"/>
                </a:solidFill>
              </a:rPr>
              <a:t>Anter</a:t>
            </a:r>
            <a:r>
              <a:rPr lang="en-US" cap="none" dirty="0">
                <a:solidFill>
                  <a:srgbClr val="FFFFFF"/>
                </a:solidFill>
              </a:rPr>
              <a:t>-Rupa</a:t>
            </a:r>
          </a:p>
          <a:p>
            <a:pPr algn="r"/>
            <a:r>
              <a:rPr lang="en-US" cap="none" dirty="0">
                <a:solidFill>
                  <a:srgbClr val="FFFFFF"/>
                </a:solidFill>
              </a:rPr>
              <a:t>Versha Rangaswamy</a:t>
            </a:r>
          </a:p>
        </p:txBody>
      </p:sp>
      <p:cxnSp>
        <p:nvCxnSpPr>
          <p:cNvPr id="13" name="Straight Connector 12">
            <a:extLst>
              <a:ext uri="{FF2B5EF4-FFF2-40B4-BE49-F238E27FC236}">
                <a16:creationId xmlns:a16="http://schemas.microsoft.com/office/drawing/2014/main" id="{16BEECB0-0766-4C59-B86E-5D26B7D8EF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5150063"/>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7F0B3141-E7C5-483A-9AEE-DC1427AA44C0}"/>
              </a:ext>
            </a:extLst>
          </p:cNvPr>
          <p:cNvSpPr>
            <a:spLocks noGrp="1"/>
          </p:cNvSpPr>
          <p:nvPr>
            <p:ph type="sldNum" sz="quarter" idx="12"/>
          </p:nvPr>
        </p:nvSpPr>
        <p:spPr/>
        <p:txBody>
          <a:bodyPr/>
          <a:lstStyle/>
          <a:p>
            <a:fld id="{57871EFB-7B9E-4E86-A89E-697E8EBB06F2}" type="slidenum">
              <a:rPr lang="en-US" smtClean="0"/>
              <a:t>1</a:t>
            </a:fld>
            <a:endParaRPr lang="en-US"/>
          </a:p>
        </p:txBody>
      </p:sp>
    </p:spTree>
    <p:extLst>
      <p:ext uri="{BB962C8B-B14F-4D97-AF65-F5344CB8AC3E}">
        <p14:creationId xmlns:p14="http://schemas.microsoft.com/office/powerpoint/2010/main" val="20387723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5A6C-C6C7-488E-8524-033B342A5A13}"/>
              </a:ext>
            </a:extLst>
          </p:cNvPr>
          <p:cNvSpPr>
            <a:spLocks noGrp="1"/>
          </p:cNvSpPr>
          <p:nvPr>
            <p:ph type="title"/>
          </p:nvPr>
        </p:nvSpPr>
        <p:spPr>
          <a:xfrm>
            <a:off x="681949" y="-393363"/>
            <a:ext cx="10138451" cy="1832349"/>
          </a:xfrm>
        </p:spPr>
        <p:txBody>
          <a:bodyPr vert="horz" lIns="91440" tIns="45720" rIns="91440" bIns="45720" rtlCol="0" anchor="ctr">
            <a:normAutofit/>
          </a:bodyPr>
          <a:lstStyle/>
          <a:p>
            <a:r>
              <a:rPr lang="en-US" b="1" kern="1200" dirty="0">
                <a:solidFill>
                  <a:srgbClr val="00B0F0"/>
                </a:solidFill>
                <a:latin typeface="+mj-lt"/>
                <a:ea typeface="+mj-ea"/>
                <a:cs typeface="+mj-cs"/>
              </a:rPr>
              <a:t>Results of the Analysis</a:t>
            </a:r>
          </a:p>
        </p:txBody>
      </p:sp>
      <p:sp>
        <p:nvSpPr>
          <p:cNvPr id="4" name="Slide Number Placeholder 3">
            <a:extLst>
              <a:ext uri="{FF2B5EF4-FFF2-40B4-BE49-F238E27FC236}">
                <a16:creationId xmlns:a16="http://schemas.microsoft.com/office/drawing/2014/main" id="{9C22517A-841E-4139-B412-5BFB4B297839}"/>
              </a:ext>
            </a:extLst>
          </p:cNvPr>
          <p:cNvSpPr>
            <a:spLocks noGrp="1"/>
          </p:cNvSpPr>
          <p:nvPr>
            <p:ph type="sldNum" sz="quarter" idx="12"/>
          </p:nvPr>
        </p:nvSpPr>
        <p:spPr/>
        <p:txBody>
          <a:bodyPr vert="horz" lIns="91440" tIns="45720" rIns="91440" bIns="45720" rtlCol="0" anchor="ctr">
            <a:normAutofit/>
          </a:bodyPr>
          <a:lstStyle/>
          <a:p>
            <a:pPr>
              <a:spcAft>
                <a:spcPts val="600"/>
              </a:spcAft>
            </a:pPr>
            <a:fld id="{57871EFB-7B9E-4E86-A89E-697E8EBB06F2}" type="slidenum">
              <a:rPr lang="en-US" smtClean="0"/>
              <a:pPr>
                <a:spcAft>
                  <a:spcPts val="600"/>
                </a:spcAft>
              </a:pPr>
              <a:t>10</a:t>
            </a:fld>
            <a:endParaRPr lang="en-US"/>
          </a:p>
        </p:txBody>
      </p:sp>
      <p:pic>
        <p:nvPicPr>
          <p:cNvPr id="5" name="Picture 5" descr="Text&#10;&#10;Description automatically generated">
            <a:extLst>
              <a:ext uri="{FF2B5EF4-FFF2-40B4-BE49-F238E27FC236}">
                <a16:creationId xmlns:a16="http://schemas.microsoft.com/office/drawing/2014/main" id="{2C49C9DA-F2E0-4A21-AE9C-8AF553DDF6D1}"/>
              </a:ext>
            </a:extLst>
          </p:cNvPr>
          <p:cNvPicPr>
            <a:picLocks noGrp="1" noChangeAspect="1"/>
          </p:cNvPicPr>
          <p:nvPr>
            <p:ph idx="4294967295"/>
          </p:nvPr>
        </p:nvPicPr>
        <p:blipFill>
          <a:blip r:embed="rId3"/>
          <a:stretch>
            <a:fillRect/>
          </a:stretch>
        </p:blipFill>
        <p:spPr>
          <a:xfrm>
            <a:off x="1644650" y="1574662"/>
            <a:ext cx="9175750" cy="2874963"/>
          </a:xfrm>
          <a:prstGeom prst="rect">
            <a:avLst/>
          </a:prstGeom>
        </p:spPr>
      </p:pic>
      <p:sp>
        <p:nvSpPr>
          <p:cNvPr id="6" name="TextBox 5">
            <a:extLst>
              <a:ext uri="{FF2B5EF4-FFF2-40B4-BE49-F238E27FC236}">
                <a16:creationId xmlns:a16="http://schemas.microsoft.com/office/drawing/2014/main" id="{0572294A-185A-43FD-B61E-A3EC877AA5DA}"/>
              </a:ext>
            </a:extLst>
          </p:cNvPr>
          <p:cNvSpPr txBox="1"/>
          <p:nvPr/>
        </p:nvSpPr>
        <p:spPr>
          <a:xfrm>
            <a:off x="997460" y="4585301"/>
            <a:ext cx="10841611" cy="82225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120000"/>
              </a:lnSpc>
              <a:spcAft>
                <a:spcPts val="600"/>
              </a:spcAft>
              <a:buSzPct val="70000"/>
            </a:pPr>
            <a:r>
              <a:rPr lang="en-US" sz="2000" dirty="0">
                <a:solidFill>
                  <a:schemeClr val="tx2"/>
                </a:solidFill>
              </a:rPr>
              <a:t>From all the models we tested, </a:t>
            </a:r>
            <a:r>
              <a:rPr lang="en-US" sz="2400" b="1" dirty="0">
                <a:solidFill>
                  <a:srgbClr val="00B0F0"/>
                </a:solidFill>
              </a:rPr>
              <a:t>Polynomial regression</a:t>
            </a:r>
            <a:r>
              <a:rPr lang="en-US" sz="2000" dirty="0">
                <a:solidFill>
                  <a:schemeClr val="tx2"/>
                </a:solidFill>
              </a:rPr>
              <a:t> yielded the highest degree of accuracy.</a:t>
            </a:r>
          </a:p>
        </p:txBody>
      </p:sp>
      <p:sp>
        <p:nvSpPr>
          <p:cNvPr id="7" name="Rectangle 6">
            <a:extLst>
              <a:ext uri="{FF2B5EF4-FFF2-40B4-BE49-F238E27FC236}">
                <a16:creationId xmlns:a16="http://schemas.microsoft.com/office/drawing/2014/main" id="{27F0CA1A-6AA4-4615-A52F-DFD5E731F082}"/>
              </a:ext>
            </a:extLst>
          </p:cNvPr>
          <p:cNvSpPr/>
          <p:nvPr/>
        </p:nvSpPr>
        <p:spPr>
          <a:xfrm>
            <a:off x="1857040" y="3628315"/>
            <a:ext cx="8847221" cy="37297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071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A4743-6A7B-4FE1-A0CA-9D0DAF00F3B7}"/>
              </a:ext>
            </a:extLst>
          </p:cNvPr>
          <p:cNvSpPr>
            <a:spLocks noGrp="1"/>
          </p:cNvSpPr>
          <p:nvPr>
            <p:ph type="title"/>
          </p:nvPr>
        </p:nvSpPr>
        <p:spPr>
          <a:xfrm>
            <a:off x="849760" y="-54139"/>
            <a:ext cx="10427840" cy="1086056"/>
          </a:xfrm>
        </p:spPr>
        <p:txBody>
          <a:bodyPr>
            <a:normAutofit/>
          </a:bodyPr>
          <a:lstStyle/>
          <a:p>
            <a:r>
              <a:rPr lang="en-US" sz="5400" b="1" dirty="0">
                <a:solidFill>
                  <a:srgbClr val="00B0F0"/>
                </a:solidFill>
              </a:rPr>
              <a:t>Our MVP - NYCCasa</a:t>
            </a:r>
          </a:p>
        </p:txBody>
      </p:sp>
      <p:sp>
        <p:nvSpPr>
          <p:cNvPr id="4" name="Slide Number Placeholder 3">
            <a:extLst>
              <a:ext uri="{FF2B5EF4-FFF2-40B4-BE49-F238E27FC236}">
                <a16:creationId xmlns:a16="http://schemas.microsoft.com/office/drawing/2014/main" id="{314836CA-9E50-4702-B779-012448DD03CB}"/>
              </a:ext>
            </a:extLst>
          </p:cNvPr>
          <p:cNvSpPr>
            <a:spLocks noGrp="1"/>
          </p:cNvSpPr>
          <p:nvPr>
            <p:ph type="sldNum" sz="quarter" idx="12"/>
          </p:nvPr>
        </p:nvSpPr>
        <p:spPr/>
        <p:txBody>
          <a:bodyPr/>
          <a:lstStyle/>
          <a:p>
            <a:fld id="{57871EFB-7B9E-4E86-A89E-697E8EBB06F2}" type="slidenum">
              <a:rPr lang="en-US" smtClean="0"/>
              <a:t>11</a:t>
            </a:fld>
            <a:endParaRPr lang="en-US"/>
          </a:p>
        </p:txBody>
      </p:sp>
      <p:pic>
        <p:nvPicPr>
          <p:cNvPr id="5" name="NYCCasa - 2 December 2021 (1)">
            <a:hlinkClick r:id="" action="ppaction://media"/>
            <a:extLst>
              <a:ext uri="{FF2B5EF4-FFF2-40B4-BE49-F238E27FC236}">
                <a16:creationId xmlns:a16="http://schemas.microsoft.com/office/drawing/2014/main" id="{BB2F3D68-B14C-4DF5-947A-F1A444397C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50694" y="1031917"/>
            <a:ext cx="9169706" cy="5157960"/>
          </a:xfrm>
          <a:prstGeom prst="rect">
            <a:avLst/>
          </a:prstGeom>
        </p:spPr>
      </p:pic>
    </p:spTree>
    <p:extLst>
      <p:ext uri="{BB962C8B-B14F-4D97-AF65-F5344CB8AC3E}">
        <p14:creationId xmlns:p14="http://schemas.microsoft.com/office/powerpoint/2010/main" val="140548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19F06-BDD1-40F4-BD58-B05148D19BC7}"/>
              </a:ext>
            </a:extLst>
          </p:cNvPr>
          <p:cNvSpPr>
            <a:spLocks noGrp="1"/>
          </p:cNvSpPr>
          <p:nvPr>
            <p:ph type="title"/>
          </p:nvPr>
        </p:nvSpPr>
        <p:spPr>
          <a:xfrm>
            <a:off x="849760" y="-54134"/>
            <a:ext cx="10427840" cy="1086056"/>
          </a:xfrm>
        </p:spPr>
        <p:txBody>
          <a:bodyPr>
            <a:normAutofit/>
          </a:bodyPr>
          <a:lstStyle/>
          <a:p>
            <a:r>
              <a:rPr lang="en-US" sz="5400" b="1" dirty="0">
                <a:solidFill>
                  <a:srgbClr val="00B0F0"/>
                </a:solidFill>
              </a:rPr>
              <a:t>Next Steps…</a:t>
            </a:r>
          </a:p>
        </p:txBody>
      </p:sp>
      <p:sp>
        <p:nvSpPr>
          <p:cNvPr id="3" name="Content Placeholder 2">
            <a:extLst>
              <a:ext uri="{FF2B5EF4-FFF2-40B4-BE49-F238E27FC236}">
                <a16:creationId xmlns:a16="http://schemas.microsoft.com/office/drawing/2014/main" id="{48D03690-D21B-448B-8C78-3F8AA5DDB029}"/>
              </a:ext>
            </a:extLst>
          </p:cNvPr>
          <p:cNvSpPr>
            <a:spLocks noGrp="1"/>
          </p:cNvSpPr>
          <p:nvPr>
            <p:ph idx="1"/>
          </p:nvPr>
        </p:nvSpPr>
        <p:spPr>
          <a:xfrm>
            <a:off x="962102" y="1477351"/>
            <a:ext cx="10427841" cy="3903298"/>
          </a:xfrm>
        </p:spPr>
        <p:txBody>
          <a:bodyPr vert="horz" lIns="91440" tIns="45720" rIns="91440" bIns="45720" rtlCol="0" anchor="t">
            <a:normAutofit fontScale="92500"/>
          </a:bodyPr>
          <a:lstStyle/>
          <a:p>
            <a:pPr>
              <a:buClr>
                <a:schemeClr val="tx1"/>
              </a:buClr>
              <a:buFont typeface="Wingdings" panose="05000000000000000000" pitchFamily="2" charset="2"/>
              <a:buChar char="q"/>
            </a:pPr>
            <a:r>
              <a:rPr lang="en-US" dirty="0"/>
              <a:t>Find a data set or web scrape data that included additional details such as </a:t>
            </a:r>
            <a:r>
              <a:rPr lang="en-US" sz="2400" b="1" dirty="0">
                <a:solidFill>
                  <a:srgbClr val="00B0F0"/>
                </a:solidFill>
              </a:rPr>
              <a:t>number of bedrooms, number of bathrooms, parking lot, apartment view, last sale date </a:t>
            </a:r>
            <a:r>
              <a:rPr lang="en-US" dirty="0"/>
              <a:t>etc.</a:t>
            </a:r>
          </a:p>
          <a:p>
            <a:pPr>
              <a:buClr>
                <a:schemeClr val="tx1"/>
              </a:buClr>
              <a:buFont typeface="Wingdings" panose="05000000000000000000" pitchFamily="2" charset="2"/>
              <a:buChar char="q"/>
            </a:pPr>
            <a:r>
              <a:rPr lang="en-US" dirty="0"/>
              <a:t>Use the </a:t>
            </a:r>
            <a:r>
              <a:rPr lang="en-US" sz="2400" b="1" dirty="0">
                <a:solidFill>
                  <a:srgbClr val="00B0F0"/>
                </a:solidFill>
              </a:rPr>
              <a:t>housing inflation index </a:t>
            </a:r>
            <a:r>
              <a:rPr lang="en-US" dirty="0"/>
              <a:t>data and test if it improved the accuracy of our machine learning model.</a:t>
            </a:r>
          </a:p>
          <a:p>
            <a:pPr>
              <a:buClr>
                <a:schemeClr val="tx1"/>
              </a:buClr>
              <a:buFont typeface="Wingdings" panose="05000000000000000000" pitchFamily="2" charset="2"/>
              <a:buChar char="q"/>
            </a:pPr>
            <a:r>
              <a:rPr lang="en-US" dirty="0"/>
              <a:t>We want the model to </a:t>
            </a:r>
            <a:r>
              <a:rPr lang="en-US" sz="2200" b="1" dirty="0">
                <a:solidFill>
                  <a:srgbClr val="00B0F0"/>
                </a:solidFill>
              </a:rPr>
              <a:t>predict the prices 1-2 years </a:t>
            </a:r>
            <a:r>
              <a:rPr lang="en-US" dirty="0"/>
              <a:t>out in the future.</a:t>
            </a:r>
          </a:p>
          <a:p>
            <a:pPr>
              <a:buClr>
                <a:schemeClr val="tx1"/>
              </a:buClr>
              <a:buFont typeface="Wingdings" panose="05000000000000000000" pitchFamily="2" charset="2"/>
              <a:buChar char="q"/>
            </a:pPr>
            <a:r>
              <a:rPr lang="en-US" sz="2400" b="1" dirty="0">
                <a:solidFill>
                  <a:srgbClr val="00B0F0"/>
                </a:solidFill>
              </a:rPr>
              <a:t>Web Scrape data from ZooCasa </a:t>
            </a:r>
            <a:r>
              <a:rPr lang="en-US" dirty="0"/>
              <a:t>to perform similar analysis and building model for Toronto</a:t>
            </a:r>
          </a:p>
          <a:p>
            <a:pPr>
              <a:buClr>
                <a:schemeClr val="tx1"/>
              </a:buClr>
              <a:buFont typeface="Wingdings" panose="05000000000000000000" pitchFamily="2" charset="2"/>
              <a:buChar char="q"/>
            </a:pPr>
            <a:r>
              <a:rPr lang="en-US" dirty="0"/>
              <a:t>Expand capabilities of website to </a:t>
            </a:r>
            <a:r>
              <a:rPr lang="en-US" sz="2400" b="1" dirty="0">
                <a:solidFill>
                  <a:srgbClr val="00B0F0"/>
                </a:solidFill>
              </a:rPr>
              <a:t>segregate database into 5 boroughs </a:t>
            </a:r>
            <a:r>
              <a:rPr lang="en-US" dirty="0"/>
              <a:t>instead of a sample</a:t>
            </a:r>
          </a:p>
          <a:p>
            <a:pPr marL="0" indent="0">
              <a:buClr>
                <a:schemeClr val="tx1"/>
              </a:buClr>
              <a:buNone/>
            </a:pPr>
            <a:endParaRPr lang="en-US" dirty="0"/>
          </a:p>
        </p:txBody>
      </p:sp>
      <p:sp>
        <p:nvSpPr>
          <p:cNvPr id="4" name="Slide Number Placeholder 3">
            <a:extLst>
              <a:ext uri="{FF2B5EF4-FFF2-40B4-BE49-F238E27FC236}">
                <a16:creationId xmlns:a16="http://schemas.microsoft.com/office/drawing/2014/main" id="{1D20F357-DBD3-43E2-83A3-561B4ED9F5A9}"/>
              </a:ext>
            </a:extLst>
          </p:cNvPr>
          <p:cNvSpPr>
            <a:spLocks noGrp="1"/>
          </p:cNvSpPr>
          <p:nvPr>
            <p:ph type="sldNum" sz="quarter" idx="12"/>
          </p:nvPr>
        </p:nvSpPr>
        <p:spPr/>
        <p:txBody>
          <a:bodyPr/>
          <a:lstStyle/>
          <a:p>
            <a:fld id="{57871EFB-7B9E-4E86-A89E-697E8EBB06F2}" type="slidenum">
              <a:rPr lang="en-US" smtClean="0"/>
              <a:t>12</a:t>
            </a:fld>
            <a:endParaRPr lang="en-US"/>
          </a:p>
        </p:txBody>
      </p:sp>
    </p:spTree>
    <p:extLst>
      <p:ext uri="{BB962C8B-B14F-4D97-AF65-F5344CB8AC3E}">
        <p14:creationId xmlns:p14="http://schemas.microsoft.com/office/powerpoint/2010/main" val="2122405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EAB91B-824D-46D2-B3EA-A6E8242C7719}"/>
              </a:ext>
            </a:extLst>
          </p:cNvPr>
          <p:cNvSpPr>
            <a:spLocks noGrp="1"/>
          </p:cNvSpPr>
          <p:nvPr>
            <p:ph type="title"/>
          </p:nvPr>
        </p:nvSpPr>
        <p:spPr>
          <a:xfrm>
            <a:off x="1026774" y="2900510"/>
            <a:ext cx="10138451" cy="1832349"/>
          </a:xfrm>
        </p:spPr>
        <p:txBody>
          <a:bodyPr/>
          <a:lstStyle/>
          <a:p>
            <a:pPr algn="ctr"/>
            <a:r>
              <a:rPr lang="en-US" b="1" dirty="0">
                <a:solidFill>
                  <a:srgbClr val="00B0F0"/>
                </a:solidFill>
              </a:rPr>
              <a:t>Thank you!</a:t>
            </a:r>
          </a:p>
        </p:txBody>
      </p:sp>
      <p:sp>
        <p:nvSpPr>
          <p:cNvPr id="4" name="Slide Number Placeholder 3">
            <a:extLst>
              <a:ext uri="{FF2B5EF4-FFF2-40B4-BE49-F238E27FC236}">
                <a16:creationId xmlns:a16="http://schemas.microsoft.com/office/drawing/2014/main" id="{825F439A-5AD0-4BE7-A192-30BDA964CDA2}"/>
              </a:ext>
            </a:extLst>
          </p:cNvPr>
          <p:cNvSpPr>
            <a:spLocks noGrp="1"/>
          </p:cNvSpPr>
          <p:nvPr>
            <p:ph type="sldNum" sz="quarter" idx="12"/>
          </p:nvPr>
        </p:nvSpPr>
        <p:spPr/>
        <p:txBody>
          <a:bodyPr/>
          <a:lstStyle/>
          <a:p>
            <a:fld id="{57871EFB-7B9E-4E86-A89E-697E8EBB06F2}" type="slidenum">
              <a:rPr lang="en-US" smtClean="0"/>
              <a:t>13</a:t>
            </a:fld>
            <a:endParaRPr lang="en-US"/>
          </a:p>
        </p:txBody>
      </p:sp>
    </p:spTree>
    <p:extLst>
      <p:ext uri="{BB962C8B-B14F-4D97-AF65-F5344CB8AC3E}">
        <p14:creationId xmlns:p14="http://schemas.microsoft.com/office/powerpoint/2010/main" val="1667561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D2A77-6A5F-41C2-967D-C996E5930395}"/>
              </a:ext>
            </a:extLst>
          </p:cNvPr>
          <p:cNvSpPr>
            <a:spLocks noGrp="1"/>
          </p:cNvSpPr>
          <p:nvPr>
            <p:ph type="title"/>
          </p:nvPr>
        </p:nvSpPr>
        <p:spPr>
          <a:xfrm>
            <a:off x="849760" y="-41378"/>
            <a:ext cx="10427840" cy="1086056"/>
          </a:xfrm>
        </p:spPr>
        <p:txBody>
          <a:bodyPr>
            <a:normAutofit/>
          </a:bodyPr>
          <a:lstStyle/>
          <a:p>
            <a:r>
              <a:rPr lang="en-US" sz="5400" b="1" dirty="0">
                <a:solidFill>
                  <a:srgbClr val="00B0F0"/>
                </a:solidFill>
              </a:rPr>
              <a:t>Our goal</a:t>
            </a:r>
          </a:p>
        </p:txBody>
      </p:sp>
      <p:sp>
        <p:nvSpPr>
          <p:cNvPr id="3" name="Content Placeholder 2">
            <a:extLst>
              <a:ext uri="{FF2B5EF4-FFF2-40B4-BE49-F238E27FC236}">
                <a16:creationId xmlns:a16="http://schemas.microsoft.com/office/drawing/2014/main" id="{A1CC7E69-D94A-4C94-BB47-CBFE3A67EB1D}"/>
              </a:ext>
            </a:extLst>
          </p:cNvPr>
          <p:cNvSpPr>
            <a:spLocks noGrp="1"/>
          </p:cNvSpPr>
          <p:nvPr>
            <p:ph idx="1"/>
          </p:nvPr>
        </p:nvSpPr>
        <p:spPr>
          <a:xfrm>
            <a:off x="849759" y="1344531"/>
            <a:ext cx="10427841" cy="3903298"/>
          </a:xfrm>
        </p:spPr>
        <p:txBody>
          <a:bodyPr vert="horz" lIns="91440" tIns="45720" rIns="91440" bIns="45720" rtlCol="0" anchor="t">
            <a:normAutofit/>
          </a:bodyPr>
          <a:lstStyle/>
          <a:p>
            <a:pPr marL="0" indent="0">
              <a:buNone/>
            </a:pPr>
            <a:r>
              <a:rPr lang="en-US" dirty="0"/>
              <a:t>To provide clarity to potential buyers where, given their </a:t>
            </a:r>
            <a:r>
              <a:rPr lang="en-US" sz="2400" b="1" dirty="0">
                <a:solidFill>
                  <a:srgbClr val="00B0F0"/>
                </a:solidFill>
              </a:rPr>
              <a:t>budget</a:t>
            </a:r>
            <a:r>
              <a:rPr lang="en-US" dirty="0"/>
              <a:t> and desired </a:t>
            </a:r>
            <a:r>
              <a:rPr lang="en-US" sz="2400" b="1" dirty="0">
                <a:solidFill>
                  <a:srgbClr val="00B0F0"/>
                </a:solidFill>
              </a:rPr>
              <a:t>square footage</a:t>
            </a:r>
            <a:r>
              <a:rPr lang="en-US" dirty="0"/>
              <a:t>, they can afford to purchase a property in </a:t>
            </a:r>
            <a:r>
              <a:rPr lang="en-US" sz="2400" b="1" dirty="0">
                <a:solidFill>
                  <a:srgbClr val="00B0F0"/>
                </a:solidFill>
              </a:rPr>
              <a:t>New York City</a:t>
            </a:r>
            <a:r>
              <a:rPr lang="en-US" dirty="0"/>
              <a:t>, and predict current property price based on 15 years of historical sales data.</a:t>
            </a:r>
          </a:p>
        </p:txBody>
      </p:sp>
      <p:sp>
        <p:nvSpPr>
          <p:cNvPr id="4" name="Slide Number Placeholder 3">
            <a:extLst>
              <a:ext uri="{FF2B5EF4-FFF2-40B4-BE49-F238E27FC236}">
                <a16:creationId xmlns:a16="http://schemas.microsoft.com/office/drawing/2014/main" id="{24F5A405-1516-4D54-83B5-AC1BD6ADFA82}"/>
              </a:ext>
            </a:extLst>
          </p:cNvPr>
          <p:cNvSpPr>
            <a:spLocks noGrp="1"/>
          </p:cNvSpPr>
          <p:nvPr>
            <p:ph type="sldNum" sz="quarter" idx="12"/>
          </p:nvPr>
        </p:nvSpPr>
        <p:spPr/>
        <p:txBody>
          <a:bodyPr/>
          <a:lstStyle/>
          <a:p>
            <a:fld id="{57871EFB-7B9E-4E86-A89E-697E8EBB06F2}" type="slidenum">
              <a:rPr lang="en-US" smtClean="0"/>
              <a:t>2</a:t>
            </a:fld>
            <a:endParaRPr lang="en-US"/>
          </a:p>
        </p:txBody>
      </p:sp>
      <p:pic>
        <p:nvPicPr>
          <p:cNvPr id="5" name="Picture 4">
            <a:extLst>
              <a:ext uri="{FF2B5EF4-FFF2-40B4-BE49-F238E27FC236}">
                <a16:creationId xmlns:a16="http://schemas.microsoft.com/office/drawing/2014/main" id="{D16E0BD0-DB99-4AC7-B702-960D4A37E9DE}"/>
              </a:ext>
            </a:extLst>
          </p:cNvPr>
          <p:cNvPicPr>
            <a:picLocks noChangeAspect="1"/>
          </p:cNvPicPr>
          <p:nvPr/>
        </p:nvPicPr>
        <p:blipFill>
          <a:blip r:embed="rId3"/>
          <a:stretch>
            <a:fillRect/>
          </a:stretch>
        </p:blipFill>
        <p:spPr>
          <a:xfrm rot="3134151">
            <a:off x="5003385" y="3681779"/>
            <a:ext cx="2324103" cy="967771"/>
          </a:xfrm>
          <a:prstGeom prst="rect">
            <a:avLst/>
          </a:prstGeom>
        </p:spPr>
      </p:pic>
      <p:pic>
        <p:nvPicPr>
          <p:cNvPr id="8" name="Picture 7">
            <a:extLst>
              <a:ext uri="{FF2B5EF4-FFF2-40B4-BE49-F238E27FC236}">
                <a16:creationId xmlns:a16="http://schemas.microsoft.com/office/drawing/2014/main" id="{96EF2A55-D68A-4646-87C0-B6C00C55D32F}"/>
              </a:ext>
            </a:extLst>
          </p:cNvPr>
          <p:cNvPicPr>
            <a:picLocks noChangeAspect="1"/>
          </p:cNvPicPr>
          <p:nvPr/>
        </p:nvPicPr>
        <p:blipFill>
          <a:blip r:embed="rId4"/>
          <a:stretch>
            <a:fillRect/>
          </a:stretch>
        </p:blipFill>
        <p:spPr>
          <a:xfrm>
            <a:off x="7731885" y="3344121"/>
            <a:ext cx="3305673" cy="2169348"/>
          </a:xfrm>
          <a:prstGeom prst="rect">
            <a:avLst/>
          </a:prstGeom>
        </p:spPr>
      </p:pic>
      <p:pic>
        <p:nvPicPr>
          <p:cNvPr id="9" name="Picture 8">
            <a:extLst>
              <a:ext uri="{FF2B5EF4-FFF2-40B4-BE49-F238E27FC236}">
                <a16:creationId xmlns:a16="http://schemas.microsoft.com/office/drawing/2014/main" id="{9E7CA26D-2FB2-4390-97F0-70B8A4FB30F4}"/>
              </a:ext>
            </a:extLst>
          </p:cNvPr>
          <p:cNvPicPr>
            <a:picLocks noChangeAspect="1"/>
          </p:cNvPicPr>
          <p:nvPr/>
        </p:nvPicPr>
        <p:blipFill rotWithShape="1">
          <a:blip r:embed="rId5"/>
          <a:srcRect t="9740" b="5038"/>
          <a:stretch/>
        </p:blipFill>
        <p:spPr>
          <a:xfrm>
            <a:off x="701911" y="3536402"/>
            <a:ext cx="4104469" cy="1977067"/>
          </a:xfrm>
          <a:prstGeom prst="rect">
            <a:avLst/>
          </a:prstGeom>
        </p:spPr>
      </p:pic>
    </p:spTree>
    <p:extLst>
      <p:ext uri="{BB962C8B-B14F-4D97-AF65-F5344CB8AC3E}">
        <p14:creationId xmlns:p14="http://schemas.microsoft.com/office/powerpoint/2010/main" val="572494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7BA1D-8AEC-47D8-9444-BAA83EBA1F37}"/>
              </a:ext>
            </a:extLst>
          </p:cNvPr>
          <p:cNvSpPr>
            <a:spLocks noGrp="1"/>
          </p:cNvSpPr>
          <p:nvPr>
            <p:ph type="title"/>
          </p:nvPr>
        </p:nvSpPr>
        <p:spPr>
          <a:xfrm>
            <a:off x="849760" y="-38092"/>
            <a:ext cx="10427840" cy="1086056"/>
          </a:xfrm>
        </p:spPr>
        <p:txBody>
          <a:bodyPr>
            <a:normAutofit/>
          </a:bodyPr>
          <a:lstStyle/>
          <a:p>
            <a:r>
              <a:rPr lang="en-US" sz="5400" b="1" dirty="0">
                <a:solidFill>
                  <a:srgbClr val="00B0F0"/>
                </a:solidFill>
              </a:rPr>
              <a:t>Why is this important?</a:t>
            </a:r>
          </a:p>
        </p:txBody>
      </p:sp>
      <p:sp>
        <p:nvSpPr>
          <p:cNvPr id="3" name="Content Placeholder 2">
            <a:extLst>
              <a:ext uri="{FF2B5EF4-FFF2-40B4-BE49-F238E27FC236}">
                <a16:creationId xmlns:a16="http://schemas.microsoft.com/office/drawing/2014/main" id="{72BED839-2679-4973-840C-62B6ADFDDBEC}"/>
              </a:ext>
            </a:extLst>
          </p:cNvPr>
          <p:cNvSpPr>
            <a:spLocks noGrp="1"/>
          </p:cNvSpPr>
          <p:nvPr>
            <p:ph idx="1"/>
          </p:nvPr>
        </p:nvSpPr>
        <p:spPr>
          <a:xfrm>
            <a:off x="882079" y="1284845"/>
            <a:ext cx="10427841" cy="1811281"/>
          </a:xfrm>
        </p:spPr>
        <p:txBody>
          <a:bodyPr vert="horz" lIns="91440" tIns="45720" rIns="91440" bIns="45720" rtlCol="0" anchor="t">
            <a:normAutofit/>
          </a:bodyPr>
          <a:lstStyle/>
          <a:p>
            <a:pPr>
              <a:buClr>
                <a:schemeClr val="tx1"/>
              </a:buClr>
              <a:buFont typeface="Wingdings" panose="05000000000000000000" pitchFamily="2" charset="2"/>
              <a:buChar char="q"/>
            </a:pPr>
            <a:r>
              <a:rPr lang="en-US" dirty="0"/>
              <a:t>Provide </a:t>
            </a:r>
            <a:r>
              <a:rPr lang="en-US" sz="2400" b="1" dirty="0">
                <a:solidFill>
                  <a:srgbClr val="00B0F0"/>
                </a:solidFill>
              </a:rPr>
              <a:t>transparency</a:t>
            </a:r>
            <a:r>
              <a:rPr lang="en-US" dirty="0"/>
              <a:t> in pricing to prospective buyers</a:t>
            </a:r>
          </a:p>
          <a:p>
            <a:pPr>
              <a:buClr>
                <a:schemeClr val="tx1"/>
              </a:buClr>
              <a:buFont typeface="Wingdings" panose="05000000000000000000" pitchFamily="2" charset="2"/>
              <a:buChar char="q"/>
            </a:pPr>
            <a:r>
              <a:rPr lang="en-US" dirty="0"/>
              <a:t>Allow buyers to make an </a:t>
            </a:r>
            <a:r>
              <a:rPr lang="en-US" sz="2400" b="1" dirty="0">
                <a:solidFill>
                  <a:srgbClr val="00B0F0"/>
                </a:solidFill>
              </a:rPr>
              <a:t>informed purchase decision</a:t>
            </a:r>
            <a:endParaRPr lang="en-US" b="1" dirty="0">
              <a:solidFill>
                <a:srgbClr val="00B0F0"/>
              </a:solidFill>
            </a:endParaRPr>
          </a:p>
          <a:p>
            <a:pPr>
              <a:buClr>
                <a:schemeClr val="tx1"/>
              </a:buClr>
              <a:buFont typeface="Wingdings" panose="05000000000000000000" pitchFamily="2" charset="2"/>
              <a:buChar char="q"/>
            </a:pPr>
            <a:r>
              <a:rPr lang="en-US" sz="2400" b="1" dirty="0">
                <a:solidFill>
                  <a:srgbClr val="00B0F0"/>
                </a:solidFill>
              </a:rPr>
              <a:t>Remove</a:t>
            </a:r>
            <a:r>
              <a:rPr lang="en-US" dirty="0"/>
              <a:t> some of the </a:t>
            </a:r>
            <a:r>
              <a:rPr lang="en-US" sz="2400" b="1" dirty="0">
                <a:solidFill>
                  <a:srgbClr val="00B0F0"/>
                </a:solidFill>
              </a:rPr>
              <a:t>stress</a:t>
            </a:r>
            <a:r>
              <a:rPr lang="en-US" dirty="0"/>
              <a:t> from making a major purchase decision</a:t>
            </a:r>
          </a:p>
        </p:txBody>
      </p:sp>
      <p:sp>
        <p:nvSpPr>
          <p:cNvPr id="4" name="Slide Number Placeholder 3">
            <a:extLst>
              <a:ext uri="{FF2B5EF4-FFF2-40B4-BE49-F238E27FC236}">
                <a16:creationId xmlns:a16="http://schemas.microsoft.com/office/drawing/2014/main" id="{1B7DACE2-0AA9-4FB3-83E7-9E8E505727EC}"/>
              </a:ext>
            </a:extLst>
          </p:cNvPr>
          <p:cNvSpPr>
            <a:spLocks noGrp="1"/>
          </p:cNvSpPr>
          <p:nvPr>
            <p:ph type="sldNum" sz="quarter" idx="12"/>
          </p:nvPr>
        </p:nvSpPr>
        <p:spPr/>
        <p:txBody>
          <a:bodyPr/>
          <a:lstStyle/>
          <a:p>
            <a:fld id="{57871EFB-7B9E-4E86-A89E-697E8EBB06F2}" type="slidenum">
              <a:rPr lang="en-US" smtClean="0"/>
              <a:t>3</a:t>
            </a:fld>
            <a:endParaRPr lang="en-US"/>
          </a:p>
        </p:txBody>
      </p:sp>
      <p:pic>
        <p:nvPicPr>
          <p:cNvPr id="5" name="Picture 4">
            <a:extLst>
              <a:ext uri="{FF2B5EF4-FFF2-40B4-BE49-F238E27FC236}">
                <a16:creationId xmlns:a16="http://schemas.microsoft.com/office/drawing/2014/main" id="{219F72CD-1ABD-4189-A619-CB520D86E23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254" b="92741" l="9000" r="98500">
                        <a14:foregroundMark x1="94917" y1="27159" x2="94917" y2="27159"/>
                        <a14:foregroundMark x1="98583" y1="21277" x2="98583" y2="21277"/>
                        <a14:foregroundMark x1="74667" y1="50063" x2="74667" y2="50063"/>
                        <a14:foregroundMark x1="32583" y1="92991" x2="32583" y2="92991"/>
                        <a14:foregroundMark x1="9083" y1="34793" x2="9083" y2="34793"/>
                        <a14:foregroundMark x1="11583" y1="3254" x2="11583" y2="3254"/>
                        <a14:foregroundMark x1="15250" y1="10889" x2="15250" y2="10889"/>
                        <a14:foregroundMark x1="17000" y1="15770" x2="17000" y2="15770"/>
                        <a14:foregroundMark x1="15917" y1="14143" x2="15917" y2="14143"/>
                      </a14:backgroundRemoval>
                    </a14:imgEffect>
                  </a14:imgLayer>
                </a14:imgProps>
              </a:ext>
            </a:extLst>
          </a:blip>
          <a:stretch>
            <a:fillRect/>
          </a:stretch>
        </p:blipFill>
        <p:spPr>
          <a:xfrm>
            <a:off x="1162768" y="3096126"/>
            <a:ext cx="3072348" cy="2045671"/>
          </a:xfrm>
          <a:prstGeom prst="rect">
            <a:avLst/>
          </a:prstGeom>
        </p:spPr>
      </p:pic>
      <p:pic>
        <p:nvPicPr>
          <p:cNvPr id="6" name="Picture 5">
            <a:extLst>
              <a:ext uri="{FF2B5EF4-FFF2-40B4-BE49-F238E27FC236}">
                <a16:creationId xmlns:a16="http://schemas.microsoft.com/office/drawing/2014/main" id="{53821BB8-4937-4091-BA4B-27A2F8328A46}"/>
              </a:ext>
            </a:extLst>
          </p:cNvPr>
          <p:cNvPicPr>
            <a:picLocks noChangeAspect="1"/>
          </p:cNvPicPr>
          <p:nvPr/>
        </p:nvPicPr>
        <p:blipFill>
          <a:blip r:embed="rId5">
            <a:clrChange>
              <a:clrFrom>
                <a:srgbClr val="BBF2FF"/>
              </a:clrFrom>
              <a:clrTo>
                <a:srgbClr val="BBF2FF">
                  <a:alpha val="0"/>
                </a:srgbClr>
              </a:clrTo>
            </a:clrChange>
          </a:blip>
          <a:stretch>
            <a:fillRect/>
          </a:stretch>
        </p:blipFill>
        <p:spPr>
          <a:xfrm>
            <a:off x="3875920" y="3429000"/>
            <a:ext cx="4931195" cy="3034582"/>
          </a:xfrm>
          <a:prstGeom prst="rect">
            <a:avLst/>
          </a:prstGeom>
        </p:spPr>
      </p:pic>
      <p:pic>
        <p:nvPicPr>
          <p:cNvPr id="8" name="Picture 7">
            <a:extLst>
              <a:ext uri="{FF2B5EF4-FFF2-40B4-BE49-F238E27FC236}">
                <a16:creationId xmlns:a16="http://schemas.microsoft.com/office/drawing/2014/main" id="{F8B1A421-6674-4A06-A19C-39CA1632503F}"/>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7813" b="95508" l="391" r="95020">
                        <a14:foregroundMark x1="3809" y1="35547" x2="3809" y2="35547"/>
                        <a14:foregroundMark x1="488" y1="50977" x2="488" y2="50977"/>
                        <a14:foregroundMark x1="73535" y1="71680" x2="73535" y2="71680"/>
                        <a14:foregroundMark x1="95117" y1="72852" x2="95117" y2="72852"/>
                        <a14:foregroundMark x1="64160" y1="95703" x2="64160" y2="95703"/>
                        <a14:foregroundMark x1="55566" y1="7813" x2="55566" y2="7813"/>
                      </a14:backgroundRemoval>
                    </a14:imgEffect>
                  </a14:imgLayer>
                </a14:imgProps>
              </a:ext>
            </a:extLst>
          </a:blip>
          <a:stretch>
            <a:fillRect/>
          </a:stretch>
        </p:blipFill>
        <p:spPr>
          <a:xfrm>
            <a:off x="7865097" y="2935882"/>
            <a:ext cx="3880701" cy="1940351"/>
          </a:xfrm>
          <a:prstGeom prst="rect">
            <a:avLst/>
          </a:prstGeom>
        </p:spPr>
      </p:pic>
    </p:spTree>
    <p:extLst>
      <p:ext uri="{BB962C8B-B14F-4D97-AF65-F5344CB8AC3E}">
        <p14:creationId xmlns:p14="http://schemas.microsoft.com/office/powerpoint/2010/main" val="474942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7B123-A414-4017-97C3-45033BAF2632}"/>
              </a:ext>
            </a:extLst>
          </p:cNvPr>
          <p:cNvSpPr>
            <a:spLocks noGrp="1"/>
          </p:cNvSpPr>
          <p:nvPr>
            <p:ph type="title"/>
          </p:nvPr>
        </p:nvSpPr>
        <p:spPr>
          <a:xfrm>
            <a:off x="849760" y="-54140"/>
            <a:ext cx="10427840" cy="1086056"/>
          </a:xfrm>
        </p:spPr>
        <p:txBody>
          <a:bodyPr>
            <a:normAutofit/>
          </a:bodyPr>
          <a:lstStyle/>
          <a:p>
            <a:r>
              <a:rPr lang="en-US" sz="5400" b="1" dirty="0">
                <a:solidFill>
                  <a:srgbClr val="00B0F0"/>
                </a:solidFill>
              </a:rPr>
              <a:t>Database available</a:t>
            </a:r>
          </a:p>
        </p:txBody>
      </p:sp>
      <p:sp>
        <p:nvSpPr>
          <p:cNvPr id="3" name="Content Placeholder 2">
            <a:extLst>
              <a:ext uri="{FF2B5EF4-FFF2-40B4-BE49-F238E27FC236}">
                <a16:creationId xmlns:a16="http://schemas.microsoft.com/office/drawing/2014/main" id="{8669627F-0671-4175-91AC-2DA586E7E8E0}"/>
              </a:ext>
            </a:extLst>
          </p:cNvPr>
          <p:cNvSpPr>
            <a:spLocks noGrp="1"/>
          </p:cNvSpPr>
          <p:nvPr>
            <p:ph idx="1"/>
          </p:nvPr>
        </p:nvSpPr>
        <p:spPr>
          <a:xfrm>
            <a:off x="879267" y="1173894"/>
            <a:ext cx="5246241" cy="1568874"/>
          </a:xfrm>
        </p:spPr>
        <p:txBody>
          <a:bodyPr/>
          <a:lstStyle/>
          <a:p>
            <a:pPr marL="0" indent="0">
              <a:buNone/>
            </a:pPr>
            <a:r>
              <a:rPr lang="en-US" sz="2800" b="1" dirty="0">
                <a:hlinkClick r:id="rId3"/>
              </a:rPr>
              <a:t>NYC Property Sales </a:t>
            </a:r>
            <a:endParaRPr lang="en-US" sz="2800" b="1" dirty="0"/>
          </a:p>
          <a:p>
            <a:r>
              <a:rPr lang="en-US" dirty="0"/>
              <a:t>for 15 years from </a:t>
            </a:r>
            <a:r>
              <a:rPr lang="en-US" b="1" dirty="0"/>
              <a:t>2003-2018</a:t>
            </a:r>
            <a:r>
              <a:rPr lang="en-US" dirty="0"/>
              <a:t> </a:t>
            </a:r>
          </a:p>
          <a:p>
            <a:r>
              <a:rPr lang="en-US" dirty="0"/>
              <a:t>for the 5 NYC boroughs </a:t>
            </a:r>
          </a:p>
        </p:txBody>
      </p:sp>
      <p:sp>
        <p:nvSpPr>
          <p:cNvPr id="4" name="Slide Number Placeholder 3">
            <a:extLst>
              <a:ext uri="{FF2B5EF4-FFF2-40B4-BE49-F238E27FC236}">
                <a16:creationId xmlns:a16="http://schemas.microsoft.com/office/drawing/2014/main" id="{BFEFA9D9-2182-45A1-B26B-F5E94AF94B71}"/>
              </a:ext>
            </a:extLst>
          </p:cNvPr>
          <p:cNvSpPr>
            <a:spLocks noGrp="1"/>
          </p:cNvSpPr>
          <p:nvPr>
            <p:ph type="sldNum" sz="quarter" idx="12"/>
          </p:nvPr>
        </p:nvSpPr>
        <p:spPr/>
        <p:txBody>
          <a:bodyPr/>
          <a:lstStyle/>
          <a:p>
            <a:fld id="{57871EFB-7B9E-4E86-A89E-697E8EBB06F2}" type="slidenum">
              <a:rPr lang="en-US" smtClean="0"/>
              <a:t>4</a:t>
            </a:fld>
            <a:endParaRPr lang="en-US"/>
          </a:p>
        </p:txBody>
      </p:sp>
      <p:grpSp>
        <p:nvGrpSpPr>
          <p:cNvPr id="15" name="Group 14">
            <a:extLst>
              <a:ext uri="{FF2B5EF4-FFF2-40B4-BE49-F238E27FC236}">
                <a16:creationId xmlns:a16="http://schemas.microsoft.com/office/drawing/2014/main" id="{FDC0E268-8A13-4737-B82A-A58C02021B75}"/>
              </a:ext>
            </a:extLst>
          </p:cNvPr>
          <p:cNvGrpSpPr/>
          <p:nvPr/>
        </p:nvGrpSpPr>
        <p:grpSpPr>
          <a:xfrm>
            <a:off x="896642" y="2468103"/>
            <a:ext cx="3998274" cy="3959033"/>
            <a:chOff x="1158188" y="2397317"/>
            <a:chExt cx="3998274" cy="3959033"/>
          </a:xfrm>
        </p:grpSpPr>
        <p:pic>
          <p:nvPicPr>
            <p:cNvPr id="9" name="Picture 8">
              <a:extLst>
                <a:ext uri="{FF2B5EF4-FFF2-40B4-BE49-F238E27FC236}">
                  <a16:creationId xmlns:a16="http://schemas.microsoft.com/office/drawing/2014/main" id="{2F11E184-A665-42C1-8027-62632E5BC0A2}"/>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168" b="82516" l="10000" r="90000">
                          <a14:foregroundMark x1="52400" y1="34630" x2="52400" y2="34630"/>
                          <a14:foregroundMark x1="64300" y1="24444" x2="64300" y2="24444"/>
                          <a14:foregroundMark x1="83300" y1="42222" x2="83300" y2="42222"/>
                          <a14:foregroundMark x1="73800" y1="15278" x2="73800" y2="15278"/>
                          <a14:foregroundMark x1="77400" y1="21019" x2="77400" y2="21019"/>
                          <a14:foregroundMark x1="80000" y1="19630" x2="80000" y2="19630"/>
                          <a14:foregroundMark x1="33300" y1="61019" x2="33300" y2="61019"/>
                          <a14:foregroundMark x1="34500" y1="64444" x2="34500" y2="64444"/>
                          <a14:foregroundMark x1="17500" y1="68704" x2="17500" y2="68704"/>
                          <a14:foregroundMark x1="44100" y1="48704" x2="44100" y2="48704"/>
                          <a14:foregroundMark x1="48700" y1="41667" x2="48700" y2="41667"/>
                          <a14:foregroundMark x1="26400" y1="64074" x2="26400" y2="64074"/>
                          <a14:foregroundMark x1="22100" y1="72963" x2="22100" y2="72963"/>
                          <a14:foregroundMark x1="74500" y1="66574" x2="74500" y2="66574"/>
                          <a14:foregroundMark x1="71900" y1="60926" x2="71900" y2="60926"/>
                          <a14:foregroundMark x1="77400" y1="61852" x2="77400" y2="61852"/>
                          <a14:foregroundMark x1="75300" y1="60185" x2="75300" y2="60185"/>
                          <a14:foregroundMark x1="67600" y1="60370" x2="67600" y2="60370"/>
                          <a14:foregroundMark x1="65300" y1="61019" x2="65300" y2="61019"/>
                          <a14:foregroundMark x1="68800" y1="58704" x2="68800" y2="58704"/>
                          <a14:foregroundMark x1="70100" y1="59352" x2="70100" y2="59352"/>
                          <a14:foregroundMark x1="69600" y1="63241" x2="69600" y2="63241"/>
                          <a14:foregroundMark x1="67600" y1="64722" x2="67600" y2="64722"/>
                          <a14:foregroundMark x1="68200" y1="62685" x2="68200" y2="62685"/>
                          <a14:foregroundMark x1="66200" y1="66944" x2="66200" y2="66944"/>
                          <a14:foregroundMark x1="66400" y1="66389" x2="66400" y2="66389"/>
                          <a14:foregroundMark x1="70500" y1="65556" x2="70500" y2="65556"/>
                          <a14:foregroundMark x1="75900" y1="63333" x2="75900" y2="63333"/>
                          <a14:foregroundMark x1="74100" y1="64167" x2="74100" y2="64167"/>
                          <a14:foregroundMark x1="74000" y1="59352" x2="74000" y2="59352"/>
                          <a14:foregroundMark x1="49200" y1="40370" x2="49200" y2="40370"/>
                          <a14:foregroundMark x1="48000" y1="34907" x2="48000" y2="34907"/>
                          <a14:foregroundMark x1="25000" y1="59537" x2="25000" y2="59537"/>
                          <a14:foregroundMark x1="21400" y1="59352" x2="21400" y2="59352"/>
                          <a14:foregroundMark x1="23500" y1="71759" x2="23500" y2="71759"/>
                          <a14:backgroundMark x1="33300" y1="22778" x2="33300" y2="22778"/>
                        </a14:backgroundRemoval>
                      </a14:imgEffect>
                    </a14:imgLayer>
                  </a14:imgProps>
                </a:ext>
              </a:extLst>
            </a:blip>
            <a:srcRect b="8316"/>
            <a:stretch/>
          </p:blipFill>
          <p:spPr>
            <a:xfrm>
              <a:off x="1158188" y="2397317"/>
              <a:ext cx="3998274" cy="3959033"/>
            </a:xfrm>
            <a:prstGeom prst="rect">
              <a:avLst/>
            </a:prstGeom>
          </p:spPr>
        </p:pic>
        <p:sp>
          <p:nvSpPr>
            <p:cNvPr id="10" name="TextBox 9">
              <a:extLst>
                <a:ext uri="{FF2B5EF4-FFF2-40B4-BE49-F238E27FC236}">
                  <a16:creationId xmlns:a16="http://schemas.microsoft.com/office/drawing/2014/main" id="{56DC21BA-D891-4B4E-A337-53192BF1CB1D}"/>
                </a:ext>
              </a:extLst>
            </p:cNvPr>
            <p:cNvSpPr txBox="1"/>
            <p:nvPr/>
          </p:nvSpPr>
          <p:spPr>
            <a:xfrm>
              <a:off x="3667027" y="4099834"/>
              <a:ext cx="675185" cy="276999"/>
            </a:xfrm>
            <a:prstGeom prst="rect">
              <a:avLst/>
            </a:prstGeom>
            <a:noFill/>
          </p:spPr>
          <p:txBody>
            <a:bodyPr wrap="none" rtlCol="0">
              <a:spAutoFit/>
            </a:bodyPr>
            <a:lstStyle/>
            <a:p>
              <a:r>
                <a:rPr lang="en-US" sz="1200" b="1" dirty="0">
                  <a:solidFill>
                    <a:schemeClr val="bg1"/>
                  </a:solidFill>
                </a:rPr>
                <a:t>Queens</a:t>
              </a:r>
            </a:p>
          </p:txBody>
        </p:sp>
        <p:sp>
          <p:nvSpPr>
            <p:cNvPr id="11" name="TextBox 10">
              <a:extLst>
                <a:ext uri="{FF2B5EF4-FFF2-40B4-BE49-F238E27FC236}">
                  <a16:creationId xmlns:a16="http://schemas.microsoft.com/office/drawing/2014/main" id="{991E3165-C4AC-4253-8614-11716C3F44CA}"/>
                </a:ext>
              </a:extLst>
            </p:cNvPr>
            <p:cNvSpPr txBox="1"/>
            <p:nvPr/>
          </p:nvSpPr>
          <p:spPr>
            <a:xfrm>
              <a:off x="2876746" y="4706228"/>
              <a:ext cx="782587" cy="276999"/>
            </a:xfrm>
            <a:prstGeom prst="rect">
              <a:avLst/>
            </a:prstGeom>
            <a:noFill/>
          </p:spPr>
          <p:txBody>
            <a:bodyPr wrap="none" rtlCol="0">
              <a:spAutoFit/>
            </a:bodyPr>
            <a:lstStyle/>
            <a:p>
              <a:r>
                <a:rPr lang="en-US" sz="1200" b="1" dirty="0">
                  <a:solidFill>
                    <a:schemeClr val="bg1"/>
                  </a:solidFill>
                </a:rPr>
                <a:t>Brooklyn</a:t>
              </a:r>
            </a:p>
          </p:txBody>
        </p:sp>
        <p:sp>
          <p:nvSpPr>
            <p:cNvPr id="12" name="TextBox 11">
              <a:extLst>
                <a:ext uri="{FF2B5EF4-FFF2-40B4-BE49-F238E27FC236}">
                  <a16:creationId xmlns:a16="http://schemas.microsoft.com/office/drawing/2014/main" id="{E3A70FAC-522F-481B-8FF6-4F86E481FDDB}"/>
                </a:ext>
              </a:extLst>
            </p:cNvPr>
            <p:cNvSpPr txBox="1"/>
            <p:nvPr/>
          </p:nvSpPr>
          <p:spPr>
            <a:xfrm>
              <a:off x="3448376" y="3152001"/>
              <a:ext cx="583814" cy="276999"/>
            </a:xfrm>
            <a:prstGeom prst="rect">
              <a:avLst/>
            </a:prstGeom>
            <a:noFill/>
          </p:spPr>
          <p:txBody>
            <a:bodyPr wrap="none" rtlCol="0">
              <a:spAutoFit/>
            </a:bodyPr>
            <a:lstStyle/>
            <a:p>
              <a:r>
                <a:rPr lang="en-US" sz="1200" b="1" dirty="0">
                  <a:solidFill>
                    <a:schemeClr val="bg1"/>
                  </a:solidFill>
                </a:rPr>
                <a:t>Bronx</a:t>
              </a:r>
            </a:p>
          </p:txBody>
        </p:sp>
        <p:sp>
          <p:nvSpPr>
            <p:cNvPr id="13" name="TextBox 12">
              <a:extLst>
                <a:ext uri="{FF2B5EF4-FFF2-40B4-BE49-F238E27FC236}">
                  <a16:creationId xmlns:a16="http://schemas.microsoft.com/office/drawing/2014/main" id="{320A2174-C284-434E-A78F-55C02B9BE630}"/>
                </a:ext>
              </a:extLst>
            </p:cNvPr>
            <p:cNvSpPr txBox="1"/>
            <p:nvPr/>
          </p:nvSpPr>
          <p:spPr>
            <a:xfrm rot="17588870">
              <a:off x="2752141" y="3762958"/>
              <a:ext cx="909223" cy="276999"/>
            </a:xfrm>
            <a:prstGeom prst="rect">
              <a:avLst/>
            </a:prstGeom>
            <a:noFill/>
          </p:spPr>
          <p:txBody>
            <a:bodyPr wrap="none" rtlCol="0">
              <a:spAutoFit/>
            </a:bodyPr>
            <a:lstStyle/>
            <a:p>
              <a:r>
                <a:rPr lang="en-US" sz="1200" b="1" dirty="0">
                  <a:solidFill>
                    <a:schemeClr val="bg1"/>
                  </a:solidFill>
                </a:rPr>
                <a:t>Manhattan</a:t>
              </a:r>
            </a:p>
          </p:txBody>
        </p:sp>
        <p:sp>
          <p:nvSpPr>
            <p:cNvPr id="14" name="TextBox 13">
              <a:extLst>
                <a:ext uri="{FF2B5EF4-FFF2-40B4-BE49-F238E27FC236}">
                  <a16:creationId xmlns:a16="http://schemas.microsoft.com/office/drawing/2014/main" id="{AFF48DD0-D11D-4EFE-8AD6-895E5CB25FEF}"/>
                </a:ext>
              </a:extLst>
            </p:cNvPr>
            <p:cNvSpPr txBox="1"/>
            <p:nvPr/>
          </p:nvSpPr>
          <p:spPr>
            <a:xfrm>
              <a:off x="1945063" y="5004196"/>
              <a:ext cx="636713" cy="461665"/>
            </a:xfrm>
            <a:prstGeom prst="rect">
              <a:avLst/>
            </a:prstGeom>
            <a:noFill/>
          </p:spPr>
          <p:txBody>
            <a:bodyPr wrap="none" rtlCol="0">
              <a:spAutoFit/>
            </a:bodyPr>
            <a:lstStyle/>
            <a:p>
              <a:r>
                <a:rPr lang="en-US" sz="1200" b="1" dirty="0">
                  <a:solidFill>
                    <a:schemeClr val="bg1"/>
                  </a:solidFill>
                </a:rPr>
                <a:t>Staten </a:t>
              </a:r>
            </a:p>
            <a:p>
              <a:r>
                <a:rPr lang="en-US" sz="1200" b="1" dirty="0">
                  <a:solidFill>
                    <a:schemeClr val="bg1"/>
                  </a:solidFill>
                </a:rPr>
                <a:t>Island</a:t>
              </a:r>
            </a:p>
          </p:txBody>
        </p:sp>
      </p:grpSp>
      <p:sp>
        <p:nvSpPr>
          <p:cNvPr id="16" name="TextBox 15">
            <a:extLst>
              <a:ext uri="{FF2B5EF4-FFF2-40B4-BE49-F238E27FC236}">
                <a16:creationId xmlns:a16="http://schemas.microsoft.com/office/drawing/2014/main" id="{E199311D-28D5-4C12-9BA1-4DBA2EB0E5B1}"/>
              </a:ext>
            </a:extLst>
          </p:cNvPr>
          <p:cNvSpPr txBox="1"/>
          <p:nvPr/>
        </p:nvSpPr>
        <p:spPr>
          <a:xfrm>
            <a:off x="5182525" y="1031916"/>
            <a:ext cx="3116559" cy="4568879"/>
          </a:xfrm>
          <a:prstGeom prst="rect">
            <a:avLst/>
          </a:prstGeom>
          <a:noFill/>
        </p:spPr>
        <p:txBody>
          <a:bodyPr wrap="none" rtlCol="0">
            <a:spAutoFit/>
          </a:bodyPr>
          <a:lstStyle/>
          <a:p>
            <a:pPr>
              <a:lnSpc>
                <a:spcPct val="150000"/>
              </a:lnSpc>
            </a:pPr>
            <a:r>
              <a:rPr lang="en-US" sz="2800" b="1" dirty="0"/>
              <a:t>Data we retained</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Borough</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Neighborhood</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Building Class Category</a:t>
            </a:r>
          </a:p>
          <a:p>
            <a:pPr marL="342900" indent="-342900">
              <a:lnSpc>
                <a:spcPct val="150000"/>
              </a:lnSpc>
              <a:buClr>
                <a:schemeClr val="tx1"/>
              </a:buClr>
              <a:buFont typeface="Wingdings" panose="05000000000000000000" pitchFamily="2" charset="2"/>
              <a:buChar char="q"/>
            </a:pPr>
            <a:r>
              <a:rPr lang="en-US" b="1" dirty="0"/>
              <a:t>Tax Class </a:t>
            </a:r>
          </a:p>
          <a:p>
            <a:pPr marL="342900" indent="-342900">
              <a:lnSpc>
                <a:spcPct val="150000"/>
              </a:lnSpc>
              <a:buClr>
                <a:schemeClr val="tx1"/>
              </a:buClr>
              <a:buFont typeface="Wingdings" panose="05000000000000000000" pitchFamily="2" charset="2"/>
              <a:buChar char="q"/>
            </a:pPr>
            <a:r>
              <a:rPr lang="en-US" b="1" dirty="0"/>
              <a:t>Block</a:t>
            </a:r>
          </a:p>
          <a:p>
            <a:pPr marL="342900" indent="-342900">
              <a:lnSpc>
                <a:spcPct val="150000"/>
              </a:lnSpc>
              <a:buClr>
                <a:schemeClr val="tx1"/>
              </a:buClr>
              <a:buFont typeface="Wingdings" panose="05000000000000000000" pitchFamily="2" charset="2"/>
              <a:buChar char="q"/>
            </a:pPr>
            <a:r>
              <a:rPr lang="en-US" b="1" dirty="0"/>
              <a:t>Lot</a:t>
            </a:r>
          </a:p>
          <a:p>
            <a:pPr marL="342900" indent="-342900">
              <a:lnSpc>
                <a:spcPct val="150000"/>
              </a:lnSpc>
              <a:buClr>
                <a:schemeClr val="tx1"/>
              </a:buClr>
              <a:buFont typeface="Wingdings" panose="05000000000000000000" pitchFamily="2" charset="2"/>
              <a:buChar char="q"/>
            </a:pPr>
            <a:r>
              <a:rPr lang="en-US" b="1" dirty="0"/>
              <a:t>Easement</a:t>
            </a:r>
          </a:p>
          <a:p>
            <a:pPr marL="342900" indent="-342900">
              <a:lnSpc>
                <a:spcPct val="150000"/>
              </a:lnSpc>
              <a:buClr>
                <a:schemeClr val="tx1"/>
              </a:buClr>
              <a:buFont typeface="Wingdings" panose="05000000000000000000" pitchFamily="2" charset="2"/>
              <a:buChar char="q"/>
            </a:pPr>
            <a:r>
              <a:rPr lang="en-US" b="1" dirty="0"/>
              <a:t>Building Class at Present</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Address</a:t>
            </a:r>
          </a:p>
        </p:txBody>
      </p:sp>
      <p:sp>
        <p:nvSpPr>
          <p:cNvPr id="18" name="TextBox 17">
            <a:extLst>
              <a:ext uri="{FF2B5EF4-FFF2-40B4-BE49-F238E27FC236}">
                <a16:creationId xmlns:a16="http://schemas.microsoft.com/office/drawing/2014/main" id="{E826ACC9-380D-44E0-B159-1F4A956AA023}"/>
              </a:ext>
            </a:extLst>
          </p:cNvPr>
          <p:cNvSpPr txBox="1"/>
          <p:nvPr/>
        </p:nvSpPr>
        <p:spPr>
          <a:xfrm>
            <a:off x="8325199" y="1631937"/>
            <a:ext cx="3425938" cy="3594125"/>
          </a:xfrm>
          <a:prstGeom prst="rect">
            <a:avLst/>
          </a:prstGeom>
          <a:noFill/>
        </p:spPr>
        <p:txBody>
          <a:bodyPr wrap="none" rtlCol="0">
            <a:spAutoFit/>
          </a:bodyPr>
          <a:lstStyle/>
          <a:p>
            <a:pPr marL="342900" indent="-342900">
              <a:lnSpc>
                <a:spcPct val="150000"/>
              </a:lnSpc>
              <a:buClr>
                <a:schemeClr val="tx1"/>
              </a:buClr>
              <a:buFont typeface="Wingdings" panose="05000000000000000000" pitchFamily="2" charset="2"/>
              <a:buChar char="q"/>
            </a:pPr>
            <a:r>
              <a:rPr lang="en-US" sz="2000" b="1" dirty="0">
                <a:solidFill>
                  <a:srgbClr val="00B0F0"/>
                </a:solidFill>
              </a:rPr>
              <a:t>Zip Code</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Residential Units</a:t>
            </a:r>
          </a:p>
          <a:p>
            <a:pPr marL="342900" indent="-342900">
              <a:lnSpc>
                <a:spcPct val="150000"/>
              </a:lnSpc>
              <a:buClr>
                <a:schemeClr val="tx1"/>
              </a:buClr>
              <a:buFont typeface="Wingdings" panose="05000000000000000000" pitchFamily="2" charset="2"/>
              <a:buChar char="q"/>
            </a:pPr>
            <a:r>
              <a:rPr lang="en-US" b="1" dirty="0"/>
              <a:t>Commercial Units</a:t>
            </a:r>
          </a:p>
          <a:p>
            <a:pPr marL="342900" indent="-342900">
              <a:lnSpc>
                <a:spcPct val="150000"/>
              </a:lnSpc>
              <a:buClr>
                <a:schemeClr val="tx1"/>
              </a:buClr>
              <a:buFont typeface="Wingdings" panose="05000000000000000000" pitchFamily="2" charset="2"/>
              <a:buChar char="q"/>
            </a:pPr>
            <a:r>
              <a:rPr lang="en-US" b="1" dirty="0"/>
              <a:t>Year Built</a:t>
            </a:r>
          </a:p>
          <a:p>
            <a:pPr marL="342900" indent="-342900">
              <a:lnSpc>
                <a:spcPct val="150000"/>
              </a:lnSpc>
              <a:buClr>
                <a:schemeClr val="tx1"/>
              </a:buClr>
              <a:buFont typeface="Wingdings" panose="05000000000000000000" pitchFamily="2" charset="2"/>
              <a:buChar char="q"/>
            </a:pPr>
            <a:r>
              <a:rPr lang="en-US" b="1" dirty="0"/>
              <a:t>Building Class at Time of Sale</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Gross Square Feet</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Sale Price</a:t>
            </a:r>
          </a:p>
          <a:p>
            <a:pPr marL="342900" indent="-342900">
              <a:lnSpc>
                <a:spcPct val="150000"/>
              </a:lnSpc>
              <a:buClr>
                <a:schemeClr val="tx1"/>
              </a:buClr>
              <a:buFont typeface="Wingdings" panose="05000000000000000000" pitchFamily="2" charset="2"/>
              <a:buChar char="q"/>
            </a:pPr>
            <a:r>
              <a:rPr lang="en-US" sz="2000" b="1" dirty="0">
                <a:solidFill>
                  <a:srgbClr val="00B0F0"/>
                </a:solidFill>
              </a:rPr>
              <a:t>Sale Date</a:t>
            </a:r>
          </a:p>
        </p:txBody>
      </p:sp>
    </p:spTree>
    <p:extLst>
      <p:ext uri="{BB962C8B-B14F-4D97-AF65-F5344CB8AC3E}">
        <p14:creationId xmlns:p14="http://schemas.microsoft.com/office/powerpoint/2010/main" val="951944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8049-597C-4E70-AA02-F99CEAA2FC04}"/>
              </a:ext>
            </a:extLst>
          </p:cNvPr>
          <p:cNvSpPr>
            <a:spLocks noGrp="1"/>
          </p:cNvSpPr>
          <p:nvPr>
            <p:ph type="title"/>
          </p:nvPr>
        </p:nvSpPr>
        <p:spPr>
          <a:xfrm>
            <a:off x="849760" y="-70179"/>
            <a:ext cx="10427840" cy="1086056"/>
          </a:xfrm>
        </p:spPr>
        <p:txBody>
          <a:bodyPr>
            <a:normAutofit/>
          </a:bodyPr>
          <a:lstStyle/>
          <a:p>
            <a:r>
              <a:rPr lang="en-US" sz="5400" b="1" dirty="0">
                <a:solidFill>
                  <a:srgbClr val="00B0F0"/>
                </a:solidFill>
              </a:rPr>
              <a:t>Technologies we used</a:t>
            </a:r>
          </a:p>
        </p:txBody>
      </p:sp>
      <p:sp>
        <p:nvSpPr>
          <p:cNvPr id="4" name="Slide Number Placeholder 3">
            <a:extLst>
              <a:ext uri="{FF2B5EF4-FFF2-40B4-BE49-F238E27FC236}">
                <a16:creationId xmlns:a16="http://schemas.microsoft.com/office/drawing/2014/main" id="{ACB523F1-1967-4336-80E2-1EBFF5DEC8A0}"/>
              </a:ext>
            </a:extLst>
          </p:cNvPr>
          <p:cNvSpPr>
            <a:spLocks noGrp="1"/>
          </p:cNvSpPr>
          <p:nvPr>
            <p:ph type="sldNum" sz="quarter" idx="12"/>
          </p:nvPr>
        </p:nvSpPr>
        <p:spPr/>
        <p:txBody>
          <a:bodyPr/>
          <a:lstStyle/>
          <a:p>
            <a:fld id="{57871EFB-7B9E-4E86-A89E-697E8EBB06F2}" type="slidenum">
              <a:rPr lang="en-US" sz="1000" smtClean="0"/>
              <a:t>5</a:t>
            </a:fld>
            <a:endParaRPr lang="en-US" sz="1000" dirty="0"/>
          </a:p>
        </p:txBody>
      </p:sp>
      <p:graphicFrame>
        <p:nvGraphicFramePr>
          <p:cNvPr id="5" name="Diagram 4">
            <a:extLst>
              <a:ext uri="{FF2B5EF4-FFF2-40B4-BE49-F238E27FC236}">
                <a16:creationId xmlns:a16="http://schemas.microsoft.com/office/drawing/2014/main" id="{3F0BEE7B-4683-4B08-A0E8-AF7C34EEFCC7}"/>
              </a:ext>
            </a:extLst>
          </p:cNvPr>
          <p:cNvGraphicFramePr/>
          <p:nvPr>
            <p:extLst>
              <p:ext uri="{D42A27DB-BD31-4B8C-83A1-F6EECF244321}">
                <p14:modId xmlns:p14="http://schemas.microsoft.com/office/powerpoint/2010/main" val="3598260912"/>
              </p:ext>
            </p:extLst>
          </p:nvPr>
        </p:nvGraphicFramePr>
        <p:xfrm>
          <a:off x="2339238" y="1015877"/>
          <a:ext cx="7448884"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Welcome To Colaboratory - Colaboratory">
            <a:extLst>
              <a:ext uri="{FF2B5EF4-FFF2-40B4-BE49-F238E27FC236}">
                <a16:creationId xmlns:a16="http://schemas.microsoft.com/office/drawing/2014/main" id="{6C7E550D-AE53-453E-89E5-AC4DEC8D66E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16596" y="2134017"/>
            <a:ext cx="1373800" cy="1373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ython (programming language) - Wikipedia">
            <a:extLst>
              <a:ext uri="{FF2B5EF4-FFF2-40B4-BE49-F238E27FC236}">
                <a16:creationId xmlns:a16="http://schemas.microsoft.com/office/drawing/2014/main" id="{D20171F6-AB92-4981-B92E-AEA0ED4B8E7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37043" y="2250280"/>
            <a:ext cx="1141274" cy="114127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3CE32E45-428F-421F-B0C9-4CA58EA34C75}"/>
              </a:ext>
            </a:extLst>
          </p:cNvPr>
          <p:cNvSpPr txBox="1"/>
          <p:nvPr/>
        </p:nvSpPr>
        <p:spPr>
          <a:xfrm>
            <a:off x="2473208" y="1475543"/>
            <a:ext cx="3379451" cy="707886"/>
          </a:xfrm>
          <a:prstGeom prst="rect">
            <a:avLst/>
          </a:prstGeom>
          <a:noFill/>
        </p:spPr>
        <p:txBody>
          <a:bodyPr wrap="none" rtlCol="0">
            <a:spAutoFit/>
          </a:bodyPr>
          <a:lstStyle/>
          <a:p>
            <a:pPr algn="ctr"/>
            <a:r>
              <a:rPr lang="en-US" sz="2000" b="1" dirty="0">
                <a:solidFill>
                  <a:schemeClr val="bg1"/>
                </a:solidFill>
              </a:rPr>
              <a:t>Data Cleaning &amp; Exploratory </a:t>
            </a:r>
          </a:p>
          <a:p>
            <a:pPr algn="ctr"/>
            <a:r>
              <a:rPr lang="en-US" sz="2000" b="1" dirty="0">
                <a:solidFill>
                  <a:schemeClr val="bg1"/>
                </a:solidFill>
              </a:rPr>
              <a:t>Analysis</a:t>
            </a:r>
          </a:p>
        </p:txBody>
      </p:sp>
      <p:sp>
        <p:nvSpPr>
          <p:cNvPr id="14" name="TextBox 13">
            <a:extLst>
              <a:ext uri="{FF2B5EF4-FFF2-40B4-BE49-F238E27FC236}">
                <a16:creationId xmlns:a16="http://schemas.microsoft.com/office/drawing/2014/main" id="{B8FDF24D-F397-41B2-A972-C670B0C1DB93}"/>
              </a:ext>
            </a:extLst>
          </p:cNvPr>
          <p:cNvSpPr txBox="1"/>
          <p:nvPr/>
        </p:nvSpPr>
        <p:spPr>
          <a:xfrm>
            <a:off x="6993371" y="1475543"/>
            <a:ext cx="2071401" cy="400110"/>
          </a:xfrm>
          <a:prstGeom prst="rect">
            <a:avLst/>
          </a:prstGeom>
          <a:noFill/>
        </p:spPr>
        <p:txBody>
          <a:bodyPr wrap="none" rtlCol="0">
            <a:spAutoFit/>
          </a:bodyPr>
          <a:lstStyle/>
          <a:p>
            <a:pPr algn="ctr"/>
            <a:r>
              <a:rPr lang="en-US" sz="2000" b="1" dirty="0">
                <a:solidFill>
                  <a:schemeClr val="bg1"/>
                </a:solidFill>
              </a:rPr>
              <a:t>Database Storage</a:t>
            </a:r>
          </a:p>
        </p:txBody>
      </p:sp>
      <p:sp>
        <p:nvSpPr>
          <p:cNvPr id="15" name="TextBox 14">
            <a:extLst>
              <a:ext uri="{FF2B5EF4-FFF2-40B4-BE49-F238E27FC236}">
                <a16:creationId xmlns:a16="http://schemas.microsoft.com/office/drawing/2014/main" id="{F735BB5E-DBAC-4BEB-BB5D-FC81FE892305}"/>
              </a:ext>
            </a:extLst>
          </p:cNvPr>
          <p:cNvSpPr txBox="1"/>
          <p:nvPr/>
        </p:nvSpPr>
        <p:spPr>
          <a:xfrm>
            <a:off x="3077539" y="3955043"/>
            <a:ext cx="2170787" cy="400110"/>
          </a:xfrm>
          <a:prstGeom prst="rect">
            <a:avLst/>
          </a:prstGeom>
          <a:noFill/>
        </p:spPr>
        <p:txBody>
          <a:bodyPr wrap="none" rtlCol="0">
            <a:spAutoFit/>
          </a:bodyPr>
          <a:lstStyle/>
          <a:p>
            <a:pPr algn="ctr"/>
            <a:r>
              <a:rPr lang="en-US" sz="2000" b="1" dirty="0">
                <a:solidFill>
                  <a:schemeClr val="bg1"/>
                </a:solidFill>
              </a:rPr>
              <a:t>Machine Learning</a:t>
            </a:r>
          </a:p>
        </p:txBody>
      </p:sp>
      <p:sp>
        <p:nvSpPr>
          <p:cNvPr id="16" name="TextBox 15">
            <a:extLst>
              <a:ext uri="{FF2B5EF4-FFF2-40B4-BE49-F238E27FC236}">
                <a16:creationId xmlns:a16="http://schemas.microsoft.com/office/drawing/2014/main" id="{A34A1E06-4880-484F-A023-7F7811137910}"/>
              </a:ext>
            </a:extLst>
          </p:cNvPr>
          <p:cNvSpPr txBox="1"/>
          <p:nvPr/>
        </p:nvSpPr>
        <p:spPr>
          <a:xfrm>
            <a:off x="6603046" y="3955043"/>
            <a:ext cx="2852063" cy="400110"/>
          </a:xfrm>
          <a:prstGeom prst="rect">
            <a:avLst/>
          </a:prstGeom>
          <a:noFill/>
        </p:spPr>
        <p:txBody>
          <a:bodyPr wrap="none" rtlCol="0">
            <a:spAutoFit/>
          </a:bodyPr>
          <a:lstStyle/>
          <a:p>
            <a:pPr algn="ctr"/>
            <a:r>
              <a:rPr lang="en-US" sz="2000" b="1" dirty="0">
                <a:solidFill>
                  <a:schemeClr val="bg1"/>
                </a:solidFill>
              </a:rPr>
              <a:t>Dashboard Visualization</a:t>
            </a:r>
          </a:p>
        </p:txBody>
      </p:sp>
      <p:pic>
        <p:nvPicPr>
          <p:cNvPr id="1030" name="Picture 6" descr="Amazon Web Services - Wikipedia">
            <a:extLst>
              <a:ext uri="{FF2B5EF4-FFF2-40B4-BE49-F238E27FC236}">
                <a16:creationId xmlns:a16="http://schemas.microsoft.com/office/drawing/2014/main" id="{54CB75BF-926A-47E1-8C98-B4BC428F36A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988369" y="2126325"/>
            <a:ext cx="1089523" cy="6518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greSQL - Wikipedia">
            <a:extLst>
              <a:ext uri="{FF2B5EF4-FFF2-40B4-BE49-F238E27FC236}">
                <a16:creationId xmlns:a16="http://schemas.microsoft.com/office/drawing/2014/main" id="{26CA715C-CCEF-4709-91D3-56E5A1BF56A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230253" y="2053237"/>
            <a:ext cx="718579" cy="74140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D91386A1-302E-4C97-9421-658B215FBE1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834229" y="2961709"/>
            <a:ext cx="2409504" cy="506422"/>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606BFAEB-EEF5-46C9-AC08-6DB5B5F351C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202617" y="4517418"/>
            <a:ext cx="1920629" cy="1033939"/>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Javascript Logo">
            <a:extLst>
              <a:ext uri="{FF2B5EF4-FFF2-40B4-BE49-F238E27FC236}">
                <a16:creationId xmlns:a16="http://schemas.microsoft.com/office/drawing/2014/main" id="{1022897B-5B9D-4798-AB71-B7585113B9EA}"/>
              </a:ext>
            </a:extLst>
          </p:cNvPr>
          <p:cNvPicPr>
            <a:picLocks noChangeAspect="1" noChangeArrowheads="1"/>
          </p:cNvPicPr>
          <p:nvPr/>
        </p:nvPicPr>
        <p:blipFill>
          <a:blip r:embed="rId14">
            <a:extLst>
              <a:ext uri="{BEBA8EAE-BF5A-486C-A8C5-ECC9F3942E4B}">
                <a14:imgProps xmlns:a14="http://schemas.microsoft.com/office/drawing/2010/main">
                  <a14:imgLayer r:embed="rId15">
                    <a14:imgEffect>
                      <a14:backgroundRemoval t="8056" b="90000" l="5000" r="94111">
                        <a14:foregroundMark x1="12556" y1="27778" x2="12556" y2="27778"/>
                        <a14:foregroundMark x1="14778" y1="23611" x2="14778" y2="23611"/>
                        <a14:foregroundMark x1="5333" y1="25833" x2="5333" y2="25833"/>
                        <a14:foregroundMark x1="21222" y1="25000" x2="21222" y2="25000"/>
                        <a14:foregroundMark x1="19556" y1="30556" x2="19556" y2="30556"/>
                        <a14:foregroundMark x1="80444" y1="25833" x2="80444" y2="25833"/>
                        <a14:foregroundMark x1="92000" y1="24167" x2="92000" y2="24167"/>
                        <a14:foregroundMark x1="94222" y1="29444" x2="94222" y2="29444"/>
                        <a14:foregroundMark x1="88889" y1="31944" x2="88889" y2="31944"/>
                        <a14:foregroundMark x1="86667" y1="10278" x2="86667" y2="10278"/>
                        <a14:foregroundMark x1="82111" y1="10000" x2="82111" y2="10000"/>
                        <a14:foregroundMark x1="77333" y1="8056" x2="77333" y2="8056"/>
                        <a14:foregroundMark x1="50556" y1="8333" x2="50556" y2="8333"/>
                        <a14:foregroundMark x1="48778" y1="8611" x2="48778" y2="8611"/>
                        <a14:foregroundMark x1="22778" y1="10000" x2="22778" y2="10000"/>
                        <a14:foregroundMark x1="20667" y1="10000" x2="20667" y2="10000"/>
                        <a14:foregroundMark x1="14222" y1="8056" x2="14222" y2="8056"/>
                        <a14:foregroundMark x1="7333" y1="10278" x2="7333" y2="10278"/>
                        <a14:backgroundMark x1="48222" y1="42500" x2="48222" y2="42500"/>
                        <a14:backgroundMark x1="53000" y1="38889" x2="53000" y2="38889"/>
                      </a14:backgroundRemoval>
                    </a14:imgEffect>
                  </a14:imgLayer>
                </a14:imgProps>
              </a:ext>
              <a:ext uri="{28A0092B-C50C-407E-A947-70E740481C1C}">
                <a14:useLocalDpi xmlns:a14="http://schemas.microsoft.com/office/drawing/2010/main" val="0"/>
              </a:ext>
            </a:extLst>
          </a:blip>
          <a:srcRect/>
          <a:stretch>
            <a:fillRect/>
          </a:stretch>
        </p:blipFill>
        <p:spPr bwMode="auto">
          <a:xfrm>
            <a:off x="6416338" y="4324735"/>
            <a:ext cx="2078691" cy="831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41BC1B0-793F-4F8E-941C-B275BF92DFDF}"/>
              </a:ext>
            </a:extLst>
          </p:cNvPr>
          <p:cNvPicPr>
            <a:picLocks noChangeAspect="1"/>
          </p:cNvPicPr>
          <p:nvPr/>
        </p:nvPicPr>
        <p:blipFill>
          <a:blip r:embed="rId16">
            <a:extLst>
              <a:ext uri="{BEBA8EAE-BF5A-486C-A8C5-ECC9F3942E4B}">
                <a14:imgProps xmlns:a14="http://schemas.microsoft.com/office/drawing/2010/main">
                  <a14:imgLayer r:embed="rId17">
                    <a14:imgEffect>
                      <a14:backgroundRemoval t="9779" b="89872" l="2500" r="95833">
                        <a14:foregroundMark x1="30714" y1="50407" x2="30714" y2="50407"/>
                        <a14:foregroundMark x1="42024" y1="48661" x2="42024" y2="48661"/>
                        <a14:foregroundMark x1="62857" y1="49010" x2="62857" y2="49010"/>
                        <a14:foregroundMark x1="73333" y1="48894" x2="73333" y2="48894"/>
                        <a14:foregroundMark x1="85119" y1="49593" x2="85119" y2="49593"/>
                        <a14:foregroundMark x1="92024" y1="49010" x2="92024" y2="49010"/>
                        <a14:foregroundMark x1="96190" y1="49243" x2="96190" y2="49243"/>
                        <a14:foregroundMark x1="16429" y1="45285" x2="16429" y2="45285"/>
                        <a14:foregroundMark x1="11071" y1="49825" x2="11071" y2="49825"/>
                        <a14:foregroundMark x1="9524" y1="49825" x2="9524" y2="49825"/>
                        <a14:foregroundMark x1="16429" y1="54366" x2="16429" y2="54366"/>
                        <a14:foregroundMark x1="19405" y1="50757" x2="19405" y2="50757"/>
                        <a14:foregroundMark x1="11071" y1="58207" x2="11071" y2="58207"/>
                        <a14:foregroundMark x1="5476" y1="55180" x2="5476" y2="55180"/>
                        <a14:foregroundMark x1="2500" y1="50058" x2="2500" y2="50058"/>
                        <a14:foregroundMark x1="5476" y1="44936" x2="5476" y2="44936"/>
                        <a14:foregroundMark x1="10833" y1="41909" x2="10833" y2="41909"/>
                        <a14:foregroundMark x1="53214" y1="48894" x2="53214" y2="48894"/>
                        <a14:backgroundMark x1="72500" y1="50058" x2="72500" y2="50058"/>
                        <a14:backgroundMark x1="83095" y1="51572" x2="83095" y2="51572"/>
                      </a14:backgroundRemoval>
                    </a14:imgEffect>
                  </a14:imgLayer>
                </a14:imgProps>
              </a:ext>
            </a:extLst>
          </a:blip>
          <a:stretch>
            <a:fillRect/>
          </a:stretch>
        </p:blipFill>
        <p:spPr>
          <a:xfrm>
            <a:off x="7144460" y="4295892"/>
            <a:ext cx="2567490" cy="2625564"/>
          </a:xfrm>
          <a:prstGeom prst="rect">
            <a:avLst/>
          </a:prstGeom>
        </p:spPr>
      </p:pic>
    </p:spTree>
    <p:extLst>
      <p:ext uri="{BB962C8B-B14F-4D97-AF65-F5344CB8AC3E}">
        <p14:creationId xmlns:p14="http://schemas.microsoft.com/office/powerpoint/2010/main" val="2671818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C339B-58DA-4782-89C5-36026D32A0FE}"/>
              </a:ext>
            </a:extLst>
          </p:cNvPr>
          <p:cNvSpPr>
            <a:spLocks noGrp="1"/>
          </p:cNvSpPr>
          <p:nvPr>
            <p:ph type="title"/>
          </p:nvPr>
        </p:nvSpPr>
        <p:spPr>
          <a:xfrm>
            <a:off x="849760" y="-70183"/>
            <a:ext cx="10427840" cy="1086056"/>
          </a:xfrm>
        </p:spPr>
        <p:txBody>
          <a:bodyPr>
            <a:normAutofit/>
          </a:bodyPr>
          <a:lstStyle/>
          <a:p>
            <a:r>
              <a:rPr lang="en-US" sz="5400" b="1" dirty="0">
                <a:solidFill>
                  <a:srgbClr val="00B0F0"/>
                </a:solidFill>
              </a:rPr>
              <a:t>Data Exploration</a:t>
            </a:r>
          </a:p>
        </p:txBody>
      </p:sp>
      <p:sp>
        <p:nvSpPr>
          <p:cNvPr id="4" name="Slide Number Placeholder 3">
            <a:extLst>
              <a:ext uri="{FF2B5EF4-FFF2-40B4-BE49-F238E27FC236}">
                <a16:creationId xmlns:a16="http://schemas.microsoft.com/office/drawing/2014/main" id="{0B49CDC1-AEE9-479D-918F-C84C195A72D4}"/>
              </a:ext>
            </a:extLst>
          </p:cNvPr>
          <p:cNvSpPr>
            <a:spLocks noGrp="1"/>
          </p:cNvSpPr>
          <p:nvPr>
            <p:ph type="sldNum" sz="quarter" idx="12"/>
          </p:nvPr>
        </p:nvSpPr>
        <p:spPr/>
        <p:txBody>
          <a:bodyPr/>
          <a:lstStyle/>
          <a:p>
            <a:fld id="{57871EFB-7B9E-4E86-A89E-697E8EBB06F2}" type="slidenum">
              <a:rPr lang="en-US" smtClean="0"/>
              <a:t>6</a:t>
            </a:fld>
            <a:endParaRPr lang="en-US"/>
          </a:p>
        </p:txBody>
      </p:sp>
      <p:pic>
        <p:nvPicPr>
          <p:cNvPr id="6" name="Picture 5">
            <a:extLst>
              <a:ext uri="{FF2B5EF4-FFF2-40B4-BE49-F238E27FC236}">
                <a16:creationId xmlns:a16="http://schemas.microsoft.com/office/drawing/2014/main" id="{E9BF5959-0C17-440F-9C12-0068AC813AC9}"/>
              </a:ext>
            </a:extLst>
          </p:cNvPr>
          <p:cNvPicPr>
            <a:picLocks noChangeAspect="1"/>
          </p:cNvPicPr>
          <p:nvPr/>
        </p:nvPicPr>
        <p:blipFill>
          <a:blip r:embed="rId3"/>
          <a:stretch>
            <a:fillRect/>
          </a:stretch>
        </p:blipFill>
        <p:spPr>
          <a:xfrm>
            <a:off x="496833" y="2226321"/>
            <a:ext cx="2438400" cy="2438400"/>
          </a:xfrm>
          <a:prstGeom prst="rect">
            <a:avLst/>
          </a:prstGeom>
        </p:spPr>
      </p:pic>
      <p:graphicFrame>
        <p:nvGraphicFramePr>
          <p:cNvPr id="7" name="Diagram 6">
            <a:extLst>
              <a:ext uri="{FF2B5EF4-FFF2-40B4-BE49-F238E27FC236}">
                <a16:creationId xmlns:a16="http://schemas.microsoft.com/office/drawing/2014/main" id="{62791E1F-A31E-459D-B0D0-4407738B84E0}"/>
              </a:ext>
            </a:extLst>
          </p:cNvPr>
          <p:cNvGraphicFramePr/>
          <p:nvPr>
            <p:extLst>
              <p:ext uri="{D42A27DB-BD31-4B8C-83A1-F6EECF244321}">
                <p14:modId xmlns:p14="http://schemas.microsoft.com/office/powerpoint/2010/main" val="3800665997"/>
              </p:ext>
            </p:extLst>
          </p:nvPr>
        </p:nvGraphicFramePr>
        <p:xfrm>
          <a:off x="2935233" y="2305417"/>
          <a:ext cx="9126598" cy="22802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a:extLst>
              <a:ext uri="{FF2B5EF4-FFF2-40B4-BE49-F238E27FC236}">
                <a16:creationId xmlns:a16="http://schemas.microsoft.com/office/drawing/2014/main" id="{0D27224C-4745-4857-BC6C-A58F8F23408F}"/>
              </a:ext>
            </a:extLst>
          </p:cNvPr>
          <p:cNvSpPr txBox="1"/>
          <p:nvPr/>
        </p:nvSpPr>
        <p:spPr>
          <a:xfrm>
            <a:off x="4683498" y="1933933"/>
            <a:ext cx="5630067" cy="584775"/>
          </a:xfrm>
          <a:prstGeom prst="rect">
            <a:avLst/>
          </a:prstGeom>
          <a:noFill/>
        </p:spPr>
        <p:txBody>
          <a:bodyPr wrap="none" rtlCol="0">
            <a:spAutoFit/>
          </a:bodyPr>
          <a:lstStyle/>
          <a:p>
            <a:r>
              <a:rPr lang="en-US" sz="3200" b="1" dirty="0"/>
              <a:t>Database Storage &amp; Integration</a:t>
            </a:r>
          </a:p>
        </p:txBody>
      </p:sp>
    </p:spTree>
    <p:extLst>
      <p:ext uri="{BB962C8B-B14F-4D97-AF65-F5344CB8AC3E}">
        <p14:creationId xmlns:p14="http://schemas.microsoft.com/office/powerpoint/2010/main" val="1462964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C339B-58DA-4782-89C5-36026D32A0FE}"/>
              </a:ext>
            </a:extLst>
          </p:cNvPr>
          <p:cNvSpPr>
            <a:spLocks noGrp="1"/>
          </p:cNvSpPr>
          <p:nvPr>
            <p:ph type="title"/>
          </p:nvPr>
        </p:nvSpPr>
        <p:spPr>
          <a:xfrm>
            <a:off x="849760" y="-70183"/>
            <a:ext cx="10427840" cy="1086056"/>
          </a:xfrm>
        </p:spPr>
        <p:txBody>
          <a:bodyPr>
            <a:normAutofit/>
          </a:bodyPr>
          <a:lstStyle/>
          <a:p>
            <a:r>
              <a:rPr lang="en-US" sz="5400" b="1" dirty="0">
                <a:solidFill>
                  <a:srgbClr val="00B0F0"/>
                </a:solidFill>
              </a:rPr>
              <a:t>Data Exploration</a:t>
            </a:r>
          </a:p>
        </p:txBody>
      </p:sp>
      <p:sp>
        <p:nvSpPr>
          <p:cNvPr id="4" name="Slide Number Placeholder 3">
            <a:extLst>
              <a:ext uri="{FF2B5EF4-FFF2-40B4-BE49-F238E27FC236}">
                <a16:creationId xmlns:a16="http://schemas.microsoft.com/office/drawing/2014/main" id="{0B49CDC1-AEE9-479D-918F-C84C195A72D4}"/>
              </a:ext>
            </a:extLst>
          </p:cNvPr>
          <p:cNvSpPr>
            <a:spLocks noGrp="1"/>
          </p:cNvSpPr>
          <p:nvPr>
            <p:ph type="sldNum" sz="quarter" idx="12"/>
          </p:nvPr>
        </p:nvSpPr>
        <p:spPr/>
        <p:txBody>
          <a:bodyPr/>
          <a:lstStyle/>
          <a:p>
            <a:fld id="{57871EFB-7B9E-4E86-A89E-697E8EBB06F2}" type="slidenum">
              <a:rPr lang="en-US" smtClean="0"/>
              <a:t>7</a:t>
            </a:fld>
            <a:endParaRPr lang="en-US"/>
          </a:p>
        </p:txBody>
      </p:sp>
      <p:pic>
        <p:nvPicPr>
          <p:cNvPr id="2050" name="Picture 2" descr="Step 1 Data Cleansing And Mining - Data Cleansing Icon Png Clipart - Full  Size Clipart (#728314) - PinClipart">
            <a:extLst>
              <a:ext uri="{FF2B5EF4-FFF2-40B4-BE49-F238E27FC236}">
                <a16:creationId xmlns:a16="http://schemas.microsoft.com/office/drawing/2014/main" id="{71AFBDEE-5A7B-4EBE-967B-9A94EB59806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972" b="90313" l="10000" r="90000">
                        <a14:foregroundMark x1="83295" y1="84900" x2="83295" y2="84900"/>
                        <a14:foregroundMark x1="72386" y1="71368" x2="72386" y2="71368"/>
                        <a14:foregroundMark x1="71023" y1="73362" x2="71023" y2="73362"/>
                        <a14:foregroundMark x1="87273" y1="90313" x2="87273" y2="90313"/>
                        <a14:foregroundMark x1="86364" y1="88746" x2="86364" y2="88746"/>
                      </a14:backgroundRemoval>
                    </a14:imgEffect>
                  </a14:imgLayer>
                </a14:imgProps>
              </a:ext>
              <a:ext uri="{28A0092B-C50C-407E-A947-70E740481C1C}">
                <a14:useLocalDpi xmlns:a14="http://schemas.microsoft.com/office/drawing/2010/main" val="0"/>
              </a:ext>
            </a:extLst>
          </a:blip>
          <a:srcRect/>
          <a:stretch>
            <a:fillRect/>
          </a:stretch>
        </p:blipFill>
        <p:spPr bwMode="auto">
          <a:xfrm>
            <a:off x="-196517" y="1987968"/>
            <a:ext cx="3612844" cy="288206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Diagram 6">
            <a:extLst>
              <a:ext uri="{FF2B5EF4-FFF2-40B4-BE49-F238E27FC236}">
                <a16:creationId xmlns:a16="http://schemas.microsoft.com/office/drawing/2014/main" id="{25979BF5-B975-4898-8C4B-AC5A5780FD85}"/>
              </a:ext>
            </a:extLst>
          </p:cNvPr>
          <p:cNvGraphicFramePr/>
          <p:nvPr>
            <p:extLst>
              <p:ext uri="{D42A27DB-BD31-4B8C-83A1-F6EECF244321}">
                <p14:modId xmlns:p14="http://schemas.microsoft.com/office/powerpoint/2010/main" val="330779564"/>
              </p:ext>
            </p:extLst>
          </p:nvPr>
        </p:nvGraphicFramePr>
        <p:xfrm>
          <a:off x="2981301" y="1503754"/>
          <a:ext cx="9126598" cy="228020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8" name="TextBox 7">
            <a:extLst>
              <a:ext uri="{FF2B5EF4-FFF2-40B4-BE49-F238E27FC236}">
                <a16:creationId xmlns:a16="http://schemas.microsoft.com/office/drawing/2014/main" id="{7BADA1A4-9544-475D-A987-B1444D92655D}"/>
              </a:ext>
            </a:extLst>
          </p:cNvPr>
          <p:cNvSpPr txBox="1"/>
          <p:nvPr/>
        </p:nvSpPr>
        <p:spPr>
          <a:xfrm>
            <a:off x="5786364" y="1086988"/>
            <a:ext cx="3424335" cy="584775"/>
          </a:xfrm>
          <a:prstGeom prst="rect">
            <a:avLst/>
          </a:prstGeom>
          <a:noFill/>
        </p:spPr>
        <p:txBody>
          <a:bodyPr wrap="none" rtlCol="0">
            <a:spAutoFit/>
          </a:bodyPr>
          <a:lstStyle/>
          <a:p>
            <a:r>
              <a:rPr lang="en-US" sz="3200" b="1" dirty="0"/>
              <a:t>Database Cleaning</a:t>
            </a:r>
          </a:p>
        </p:txBody>
      </p:sp>
      <p:graphicFrame>
        <p:nvGraphicFramePr>
          <p:cNvPr id="9" name="Diagram 8">
            <a:extLst>
              <a:ext uri="{FF2B5EF4-FFF2-40B4-BE49-F238E27FC236}">
                <a16:creationId xmlns:a16="http://schemas.microsoft.com/office/drawing/2014/main" id="{2FB37824-D30C-4863-8073-C646CEBEBECE}"/>
              </a:ext>
            </a:extLst>
          </p:cNvPr>
          <p:cNvGraphicFramePr/>
          <p:nvPr>
            <p:extLst>
              <p:ext uri="{D42A27DB-BD31-4B8C-83A1-F6EECF244321}">
                <p14:modId xmlns:p14="http://schemas.microsoft.com/office/powerpoint/2010/main" val="1522139476"/>
              </p:ext>
            </p:extLst>
          </p:nvPr>
        </p:nvGraphicFramePr>
        <p:xfrm>
          <a:off x="4386042" y="3783962"/>
          <a:ext cx="6706073" cy="151312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2135942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C339B-58DA-4782-89C5-36026D32A0FE}"/>
              </a:ext>
            </a:extLst>
          </p:cNvPr>
          <p:cNvSpPr>
            <a:spLocks noGrp="1"/>
          </p:cNvSpPr>
          <p:nvPr>
            <p:ph type="title"/>
          </p:nvPr>
        </p:nvSpPr>
        <p:spPr>
          <a:xfrm>
            <a:off x="849760" y="-70183"/>
            <a:ext cx="10427840" cy="1086056"/>
          </a:xfrm>
        </p:spPr>
        <p:txBody>
          <a:bodyPr>
            <a:normAutofit/>
          </a:bodyPr>
          <a:lstStyle/>
          <a:p>
            <a:r>
              <a:rPr lang="en-US" sz="5400" b="1" dirty="0">
                <a:solidFill>
                  <a:srgbClr val="00B0F0"/>
                </a:solidFill>
              </a:rPr>
              <a:t>Data Exploration</a:t>
            </a:r>
          </a:p>
        </p:txBody>
      </p:sp>
      <p:sp>
        <p:nvSpPr>
          <p:cNvPr id="4" name="Slide Number Placeholder 3">
            <a:extLst>
              <a:ext uri="{FF2B5EF4-FFF2-40B4-BE49-F238E27FC236}">
                <a16:creationId xmlns:a16="http://schemas.microsoft.com/office/drawing/2014/main" id="{0B49CDC1-AEE9-479D-918F-C84C195A72D4}"/>
              </a:ext>
            </a:extLst>
          </p:cNvPr>
          <p:cNvSpPr>
            <a:spLocks noGrp="1"/>
          </p:cNvSpPr>
          <p:nvPr>
            <p:ph type="sldNum" sz="quarter" idx="12"/>
          </p:nvPr>
        </p:nvSpPr>
        <p:spPr/>
        <p:txBody>
          <a:bodyPr/>
          <a:lstStyle/>
          <a:p>
            <a:fld id="{57871EFB-7B9E-4E86-A89E-697E8EBB06F2}" type="slidenum">
              <a:rPr lang="en-US" smtClean="0"/>
              <a:t>8</a:t>
            </a:fld>
            <a:endParaRPr lang="en-US"/>
          </a:p>
        </p:txBody>
      </p:sp>
      <p:pic>
        <p:nvPicPr>
          <p:cNvPr id="6" name="Picture 5">
            <a:extLst>
              <a:ext uri="{FF2B5EF4-FFF2-40B4-BE49-F238E27FC236}">
                <a16:creationId xmlns:a16="http://schemas.microsoft.com/office/drawing/2014/main" id="{E9BF5959-0C17-440F-9C12-0068AC813AC9}"/>
              </a:ext>
            </a:extLst>
          </p:cNvPr>
          <p:cNvPicPr>
            <a:picLocks noChangeAspect="1"/>
          </p:cNvPicPr>
          <p:nvPr/>
        </p:nvPicPr>
        <p:blipFill>
          <a:blip r:embed="rId3"/>
          <a:stretch>
            <a:fillRect/>
          </a:stretch>
        </p:blipFill>
        <p:spPr>
          <a:xfrm>
            <a:off x="272243" y="2209800"/>
            <a:ext cx="2438400" cy="2438400"/>
          </a:xfrm>
          <a:prstGeom prst="rect">
            <a:avLst/>
          </a:prstGeom>
        </p:spPr>
      </p:pic>
      <p:graphicFrame>
        <p:nvGraphicFramePr>
          <p:cNvPr id="7" name="Diagram 6">
            <a:extLst>
              <a:ext uri="{FF2B5EF4-FFF2-40B4-BE49-F238E27FC236}">
                <a16:creationId xmlns:a16="http://schemas.microsoft.com/office/drawing/2014/main" id="{62791E1F-A31E-459D-B0D0-4407738B84E0}"/>
              </a:ext>
            </a:extLst>
          </p:cNvPr>
          <p:cNvGraphicFramePr/>
          <p:nvPr>
            <p:extLst>
              <p:ext uri="{D42A27DB-BD31-4B8C-83A1-F6EECF244321}">
                <p14:modId xmlns:p14="http://schemas.microsoft.com/office/powerpoint/2010/main" val="1877390298"/>
              </p:ext>
            </p:extLst>
          </p:nvPr>
        </p:nvGraphicFramePr>
        <p:xfrm>
          <a:off x="2710643" y="2209800"/>
          <a:ext cx="9351188" cy="23758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a:extLst>
              <a:ext uri="{FF2B5EF4-FFF2-40B4-BE49-F238E27FC236}">
                <a16:creationId xmlns:a16="http://schemas.microsoft.com/office/drawing/2014/main" id="{0D27224C-4745-4857-BC6C-A58F8F23408F}"/>
              </a:ext>
            </a:extLst>
          </p:cNvPr>
          <p:cNvSpPr txBox="1"/>
          <p:nvPr/>
        </p:nvSpPr>
        <p:spPr>
          <a:xfrm>
            <a:off x="4683498" y="1933933"/>
            <a:ext cx="5630067" cy="584775"/>
          </a:xfrm>
          <a:prstGeom prst="rect">
            <a:avLst/>
          </a:prstGeom>
          <a:noFill/>
        </p:spPr>
        <p:txBody>
          <a:bodyPr wrap="none" rtlCol="0">
            <a:spAutoFit/>
          </a:bodyPr>
          <a:lstStyle/>
          <a:p>
            <a:r>
              <a:rPr lang="en-US" sz="3200" b="1" dirty="0"/>
              <a:t>Database Storage &amp; Integration</a:t>
            </a:r>
          </a:p>
        </p:txBody>
      </p:sp>
    </p:spTree>
    <p:extLst>
      <p:ext uri="{BB962C8B-B14F-4D97-AF65-F5344CB8AC3E}">
        <p14:creationId xmlns:p14="http://schemas.microsoft.com/office/powerpoint/2010/main" val="2566963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349AA-C203-4121-BB54-F6D9308D81BF}"/>
              </a:ext>
            </a:extLst>
          </p:cNvPr>
          <p:cNvSpPr>
            <a:spLocks noGrp="1"/>
          </p:cNvSpPr>
          <p:nvPr>
            <p:ph type="title"/>
          </p:nvPr>
        </p:nvSpPr>
        <p:spPr>
          <a:xfrm>
            <a:off x="849760" y="-54134"/>
            <a:ext cx="10427840" cy="1086056"/>
          </a:xfrm>
        </p:spPr>
        <p:txBody>
          <a:bodyPr>
            <a:normAutofit/>
          </a:bodyPr>
          <a:lstStyle/>
          <a:p>
            <a:r>
              <a:rPr lang="en-US" sz="5400" b="1" dirty="0">
                <a:solidFill>
                  <a:srgbClr val="00B0F0"/>
                </a:solidFill>
              </a:rPr>
              <a:t>Analysis</a:t>
            </a:r>
          </a:p>
        </p:txBody>
      </p:sp>
      <p:sp>
        <p:nvSpPr>
          <p:cNvPr id="4" name="Slide Number Placeholder 3">
            <a:extLst>
              <a:ext uri="{FF2B5EF4-FFF2-40B4-BE49-F238E27FC236}">
                <a16:creationId xmlns:a16="http://schemas.microsoft.com/office/drawing/2014/main" id="{5FEDBA2D-32A9-42A6-9260-C0A70360072E}"/>
              </a:ext>
            </a:extLst>
          </p:cNvPr>
          <p:cNvSpPr>
            <a:spLocks noGrp="1"/>
          </p:cNvSpPr>
          <p:nvPr>
            <p:ph type="sldNum" sz="quarter" idx="12"/>
          </p:nvPr>
        </p:nvSpPr>
        <p:spPr/>
        <p:txBody>
          <a:bodyPr/>
          <a:lstStyle/>
          <a:p>
            <a:fld id="{57871EFB-7B9E-4E86-A89E-697E8EBB06F2}" type="slidenum">
              <a:rPr lang="en-US" smtClean="0"/>
              <a:t>9</a:t>
            </a:fld>
            <a:endParaRPr lang="en-US"/>
          </a:p>
        </p:txBody>
      </p:sp>
      <p:pic>
        <p:nvPicPr>
          <p:cNvPr id="3" name="Picture 4" descr="Diagram&#10;&#10;Description automatically generated">
            <a:extLst>
              <a:ext uri="{FF2B5EF4-FFF2-40B4-BE49-F238E27FC236}">
                <a16:creationId xmlns:a16="http://schemas.microsoft.com/office/drawing/2014/main" id="{329C04C2-DD96-4FDB-AB31-05057627D8EB}"/>
              </a:ext>
            </a:extLst>
          </p:cNvPr>
          <p:cNvPicPr>
            <a:picLocks noGrp="1" noChangeAspect="1"/>
          </p:cNvPicPr>
          <p:nvPr>
            <p:ph idx="1"/>
          </p:nvPr>
        </p:nvPicPr>
        <p:blipFill>
          <a:blip r:embed="rId3"/>
          <a:stretch>
            <a:fillRect/>
          </a:stretch>
        </p:blipFill>
        <p:spPr>
          <a:xfrm>
            <a:off x="5365889" y="2550212"/>
            <a:ext cx="5976351" cy="2396256"/>
          </a:xfrm>
        </p:spPr>
      </p:pic>
      <p:sp>
        <p:nvSpPr>
          <p:cNvPr id="6" name="TextBox 5">
            <a:extLst>
              <a:ext uri="{FF2B5EF4-FFF2-40B4-BE49-F238E27FC236}">
                <a16:creationId xmlns:a16="http://schemas.microsoft.com/office/drawing/2014/main" id="{89E0FD99-049F-475D-8878-5170704637D9}"/>
              </a:ext>
            </a:extLst>
          </p:cNvPr>
          <p:cNvSpPr txBox="1"/>
          <p:nvPr/>
        </p:nvSpPr>
        <p:spPr>
          <a:xfrm>
            <a:off x="849760" y="1197175"/>
            <a:ext cx="6495514" cy="46559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2000" dirty="0"/>
              <a:t>Choosing a Machine Learning Model:</a:t>
            </a:r>
          </a:p>
          <a:p>
            <a:pPr marL="285750" indent="-285750">
              <a:lnSpc>
                <a:spcPct val="150000"/>
              </a:lnSpc>
              <a:buClr>
                <a:schemeClr val="tx1"/>
              </a:buClr>
              <a:buFont typeface="Wingdings" panose="05000000000000000000" pitchFamily="2" charset="2"/>
              <a:buChar char="q"/>
            </a:pPr>
            <a:r>
              <a:rPr lang="en-US" sz="2000" b="1" dirty="0">
                <a:solidFill>
                  <a:srgbClr val="00B0F0"/>
                </a:solidFill>
              </a:rPr>
              <a:t>Linear regression </a:t>
            </a:r>
            <a:r>
              <a:rPr lang="en-US" sz="2000" dirty="0"/>
              <a:t>was likely the best model</a:t>
            </a:r>
          </a:p>
          <a:p>
            <a:pPr marL="285750" indent="-285750">
              <a:lnSpc>
                <a:spcPct val="150000"/>
              </a:lnSpc>
              <a:buClr>
                <a:schemeClr val="tx1"/>
              </a:buClr>
              <a:buFont typeface="Wingdings" panose="05000000000000000000" pitchFamily="2" charset="2"/>
              <a:buChar char="q"/>
            </a:pPr>
            <a:r>
              <a:rPr lang="en-US" sz="2000" dirty="0"/>
              <a:t>Validated model choice by testing:</a:t>
            </a:r>
          </a:p>
          <a:p>
            <a:pPr marL="742950" lvl="1" indent="-285750">
              <a:lnSpc>
                <a:spcPct val="150000"/>
              </a:lnSpc>
              <a:buClr>
                <a:schemeClr val="tx1"/>
              </a:buClr>
              <a:buFont typeface="Wingdings" panose="05000000000000000000" pitchFamily="2" charset="2"/>
              <a:buChar char="§"/>
            </a:pPr>
            <a:r>
              <a:rPr lang="en-US" sz="2000" b="1" dirty="0"/>
              <a:t>Linear regression</a:t>
            </a:r>
          </a:p>
          <a:p>
            <a:pPr marL="742950" lvl="1" indent="-285750">
              <a:lnSpc>
                <a:spcPct val="150000"/>
              </a:lnSpc>
              <a:buClr>
                <a:schemeClr val="tx1"/>
              </a:buClr>
              <a:buFont typeface="Wingdings" panose="05000000000000000000" pitchFamily="2" charset="2"/>
              <a:buChar char="§"/>
            </a:pPr>
            <a:r>
              <a:rPr lang="en-US" sz="2000" b="1" dirty="0"/>
              <a:t>Robust regression</a:t>
            </a:r>
          </a:p>
          <a:p>
            <a:pPr marL="742950" lvl="1" indent="-285750">
              <a:lnSpc>
                <a:spcPct val="150000"/>
              </a:lnSpc>
              <a:buClr>
                <a:schemeClr val="tx1"/>
              </a:buClr>
              <a:buFont typeface="Wingdings" panose="05000000000000000000" pitchFamily="2" charset="2"/>
              <a:buChar char="§"/>
            </a:pPr>
            <a:r>
              <a:rPr lang="en-US" sz="2000" b="1" dirty="0"/>
              <a:t>Ridge regression</a:t>
            </a:r>
          </a:p>
          <a:p>
            <a:pPr marL="742950" lvl="1" indent="-285750">
              <a:lnSpc>
                <a:spcPct val="150000"/>
              </a:lnSpc>
              <a:buClr>
                <a:schemeClr val="tx1"/>
              </a:buClr>
              <a:buFont typeface="Wingdings" panose="05000000000000000000" pitchFamily="2" charset="2"/>
              <a:buChar char="§"/>
            </a:pPr>
            <a:r>
              <a:rPr lang="en-US" sz="2000" b="1" dirty="0"/>
              <a:t>Lasso regression</a:t>
            </a:r>
          </a:p>
          <a:p>
            <a:pPr marL="742950" lvl="1" indent="-285750">
              <a:lnSpc>
                <a:spcPct val="150000"/>
              </a:lnSpc>
              <a:buClr>
                <a:schemeClr val="tx1"/>
              </a:buClr>
              <a:buFont typeface="Wingdings" panose="05000000000000000000" pitchFamily="2" charset="2"/>
              <a:buChar char="§"/>
            </a:pPr>
            <a:r>
              <a:rPr lang="en-US" sz="2000" b="1" dirty="0"/>
              <a:t>Elastic net regression</a:t>
            </a:r>
          </a:p>
          <a:p>
            <a:pPr marL="742950" lvl="1" indent="-285750">
              <a:lnSpc>
                <a:spcPct val="150000"/>
              </a:lnSpc>
              <a:buClr>
                <a:schemeClr val="tx1"/>
              </a:buClr>
              <a:buFont typeface="Wingdings" panose="05000000000000000000" pitchFamily="2" charset="2"/>
              <a:buChar char="§"/>
            </a:pPr>
            <a:r>
              <a:rPr lang="en-US" sz="2000" b="1" dirty="0"/>
              <a:t>Polynomial regression</a:t>
            </a:r>
          </a:p>
          <a:p>
            <a:pPr marL="742950" lvl="1" indent="-285750">
              <a:lnSpc>
                <a:spcPct val="150000"/>
              </a:lnSpc>
              <a:buClr>
                <a:schemeClr val="tx1"/>
              </a:buClr>
              <a:buFont typeface="Wingdings" panose="05000000000000000000" pitchFamily="2" charset="2"/>
              <a:buChar char="§"/>
            </a:pPr>
            <a:r>
              <a:rPr lang="en-US" sz="2000" b="1" dirty="0"/>
              <a:t>Neural network</a:t>
            </a:r>
          </a:p>
        </p:txBody>
      </p:sp>
    </p:spTree>
    <p:extLst>
      <p:ext uri="{BB962C8B-B14F-4D97-AF65-F5344CB8AC3E}">
        <p14:creationId xmlns:p14="http://schemas.microsoft.com/office/powerpoint/2010/main" val="4256443756"/>
      </p:ext>
    </p:extLst>
  </p:cSld>
  <p:clrMapOvr>
    <a:masterClrMapping/>
  </p:clrMapOvr>
</p:sld>
</file>

<file path=ppt/theme/theme1.xml><?xml version="1.0" encoding="utf-8"?>
<a:theme xmlns:a="http://schemas.openxmlformats.org/drawingml/2006/main" name="Vault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1812</TotalTime>
  <Words>1022</Words>
  <Application>Microsoft Office PowerPoint</Application>
  <PresentationFormat>Widescreen</PresentationFormat>
  <Paragraphs>144</Paragraphs>
  <Slides>13</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Georgia Pro Light</vt:lpstr>
      <vt:lpstr>Roboto</vt:lpstr>
      <vt:lpstr>Wingdings</vt:lpstr>
      <vt:lpstr>VaultVTI</vt:lpstr>
      <vt:lpstr>DATABOOTCAMP PROJECT GROUP-8</vt:lpstr>
      <vt:lpstr>Our goal</vt:lpstr>
      <vt:lpstr>Why is this important?</vt:lpstr>
      <vt:lpstr>Database available</vt:lpstr>
      <vt:lpstr>Technologies we used</vt:lpstr>
      <vt:lpstr>Data Exploration</vt:lpstr>
      <vt:lpstr>Data Exploration</vt:lpstr>
      <vt:lpstr>Data Exploration</vt:lpstr>
      <vt:lpstr>Analysis</vt:lpstr>
      <vt:lpstr>Results of the Analysis</vt:lpstr>
      <vt:lpstr>Our MVP - NYCCasa</vt:lpstr>
      <vt:lpstr>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DATABOOTCAMP GROUP-8</dc:title>
  <dc:creator>Versha Rangaswamy</dc:creator>
  <cp:lastModifiedBy>Versha Rangaswamy</cp:lastModifiedBy>
  <cp:revision>2</cp:revision>
  <dcterms:created xsi:type="dcterms:W3CDTF">2021-12-01T14:24:35Z</dcterms:created>
  <dcterms:modified xsi:type="dcterms:W3CDTF">2021-12-03T00:08:47Z</dcterms:modified>
</cp:coreProperties>
</file>

<file path=docProps/thumbnail.jpeg>
</file>